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2"/>
  </p:notesMasterIdLst>
  <p:sldIdLst>
    <p:sldId id="293" r:id="rId2"/>
    <p:sldId id="278" r:id="rId3"/>
    <p:sldId id="292" r:id="rId4"/>
    <p:sldId id="288" r:id="rId5"/>
    <p:sldId id="285" r:id="rId6"/>
    <p:sldId id="279" r:id="rId7"/>
    <p:sldId id="290" r:id="rId8"/>
    <p:sldId id="289" r:id="rId9"/>
    <p:sldId id="281" r:id="rId10"/>
    <p:sldId id="286" r:id="rId11"/>
  </p:sldIdLst>
  <p:sldSz cx="12192000" cy="6858000"/>
  <p:notesSz cx="6858000" cy="9144000"/>
  <p:embeddedFontLst>
    <p:embeddedFont>
      <p:font typeface="Arial Black" panose="020B0A04020102020204" pitchFamily="34" charset="0"/>
      <p:bold r:id="rId13"/>
    </p:embeddedFont>
    <p:embeddedFont>
      <p:font typeface="Calibri" panose="020F0502020204030204" pitchFamily="34" charset="0"/>
      <p:regular r:id="rId14"/>
      <p:bold r:id="rId15"/>
      <p:italic r:id="rId16"/>
      <p:boldItalic r:id="rId17"/>
    </p:embeddedFont>
    <p:embeddedFont>
      <p:font typeface="Century Gothic" panose="020B0502020202020204" pitchFamily="34" charset="0"/>
      <p:regular r:id="rId18"/>
      <p:bold r:id="rId19"/>
      <p:italic r:id="rId20"/>
      <p:boldItalic r:id="rId21"/>
    </p:embeddedFont>
    <p:embeddedFont>
      <p:font typeface="Wingdings 2" panose="05020102010507070707" pitchFamily="18" charset="2"/>
      <p:regular r:id="rId22"/>
    </p:embeddedFont>
    <p:embeddedFont>
      <p:font typeface="Wingdings 3" panose="05040102010807070707" pitchFamily="18" charset="2"/>
      <p:regular r:id="rId2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8" d="100"/>
          <a:sy n="108" d="100"/>
        </p:scale>
        <p:origin x="654"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847AD1-3D12-4282-8A01-413C585E869B}" type="datetimeFigureOut">
              <a:rPr lang="en-US" smtClean="0"/>
              <a:t>1/15/2022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6B1DC6-90EB-4AAA-80AD-DAA6867DFD27}" type="slidenum">
              <a:rPr lang="en-US" smtClean="0"/>
              <a:t>‹#›</a:t>
            </a:fld>
            <a:endParaRPr lang="en-US"/>
          </a:p>
        </p:txBody>
      </p:sp>
    </p:spTree>
    <p:extLst>
      <p:ext uri="{BB962C8B-B14F-4D97-AF65-F5344CB8AC3E}">
        <p14:creationId xmlns:p14="http://schemas.microsoft.com/office/powerpoint/2010/main" val="397872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B0B69B-549C-47F5-942C-D6F452A0830C}" type="datetime1">
              <a:rPr lang="en-US" smtClean="0"/>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EE158AB-0A63-40B9-985A-ED5CB76682F6}" type="datetime1">
              <a:rPr lang="en-US" smtClean="0"/>
              <a:t>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9E99E3A-6C6B-45A1-843D-E34A8FAFE559}" type="datetime1">
              <a:rPr lang="en-US" smtClean="0"/>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08327B70-7B48-46C0-88F0-151A1F941D5A}" type="datetime1">
              <a:rPr lang="en-US" smtClean="0"/>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021FDC-5B61-48F0-8B48-B98BD939D7E5}" type="datetime1">
              <a:rPr lang="en-US" smtClean="0"/>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0BEDC97-1CDE-40BE-85C4-171ED3658FE0}" type="datetime1">
              <a:rPr lang="en-US" smtClean="0"/>
              <a:t>1/15/2022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D866E35-185A-4B71-A97F-C1343AA34AF1}" type="datetime1">
              <a:rPr lang="en-US" smtClean="0"/>
              <a:t>1/15/2022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105F29-2102-4016-B385-445432BCB655}" type="datetime1">
              <a:rPr lang="en-US" smtClean="0"/>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7C3DE2-020E-4703-9DA9-B3B20A1D4A03}" type="datetime1">
              <a:rPr lang="en-US" smtClean="0"/>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0BCB6CC8-8258-4297-B814-969B55E02930}" type="datetime1">
              <a:rPr lang="en-US" smtClean="0"/>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BC65CC-E826-4B2C-A635-D98B7302E653}" type="datetime1">
              <a:rPr lang="en-US" smtClean="0"/>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442CF42-BC8F-4839-B7BA-C03E3420E323}" type="datetime1">
              <a:rPr lang="en-US" smtClean="0"/>
              <a:t>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2E070A-5ABB-4634-BE5F-7A09D500AE34}" type="datetime1">
              <a:rPr lang="en-US" smtClean="0"/>
              <a:t>1/15/2022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D7F73E8-DC21-4855-A9BB-37ADD97B8769}" type="datetime1">
              <a:rPr lang="en-US" smtClean="0"/>
              <a:t>1/15/2022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F990BA8-11F3-41F7-A663-85A3D6041033}" type="datetime1">
              <a:rPr lang="en-US" smtClean="0"/>
              <a:t>1/15/2022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A6A94FA8-4C09-44C8-82EF-D1FB08CF2F09}" type="datetime1">
              <a:rPr lang="en-US" smtClean="0"/>
              <a:t>1/15/2022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F26B6DA-805A-4963-8C38-65050D87722C}" type="datetime1">
              <a:rPr lang="en-US" smtClean="0"/>
              <a:t>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23000">
              <a:schemeClr val="bg1"/>
            </a:gs>
            <a:gs pos="69000">
              <a:schemeClr val="bg1"/>
            </a:gs>
            <a:gs pos="97000">
              <a:schemeClr val="tx1">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D107EE9-FCAB-43C6-9712-8AE4EA1F6E1D}" type="datetime1">
              <a:rPr lang="en-US" smtClean="0"/>
              <a:t>1/15/2022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3956858"/>
            <a:ext cx="4471404" cy="820523"/>
          </a:xfrm>
        </p:spPr>
        <p:txBody>
          <a:bodyPr/>
          <a:lstStyle/>
          <a:p>
            <a:r>
              <a:rPr lang="en-US" sz="4000" dirty="0">
                <a:solidFill>
                  <a:srgbClr val="FFC000"/>
                </a:solidFill>
                <a:latin typeface="Arial Black" panose="020B0A04020102020204" pitchFamily="34" charset="0"/>
              </a:rPr>
              <a:t>HOMEWORK 8</a:t>
            </a:r>
          </a:p>
        </p:txBody>
      </p:sp>
      <p:sp>
        <p:nvSpPr>
          <p:cNvPr id="3" name="Subtitle 2"/>
          <p:cNvSpPr>
            <a:spLocks noGrp="1"/>
          </p:cNvSpPr>
          <p:nvPr>
            <p:ph type="subTitle" idx="1"/>
          </p:nvPr>
        </p:nvSpPr>
        <p:spPr>
          <a:xfrm>
            <a:off x="1154954" y="4777380"/>
            <a:ext cx="4023875" cy="517827"/>
          </a:xfrm>
        </p:spPr>
        <p:txBody>
          <a:bodyPr>
            <a:normAutofit/>
          </a:bodyPr>
          <a:lstStyle/>
          <a:p>
            <a:r>
              <a:rPr lang="en-US" b="1" dirty="0">
                <a:solidFill>
                  <a:schemeClr val="tx1"/>
                </a:solidFill>
              </a:rPr>
              <a:t>OOP Problem Solving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380" y="2544367"/>
            <a:ext cx="2400070" cy="1344039"/>
          </a:xfrm>
          <a:prstGeom prst="rect">
            <a:avLst/>
          </a:prstGeom>
        </p:spPr>
      </p:pic>
      <p:sp>
        <p:nvSpPr>
          <p:cNvPr id="7" name="Subtitle 2"/>
          <p:cNvSpPr txBox="1">
            <a:spLocks/>
          </p:cNvSpPr>
          <p:nvPr/>
        </p:nvSpPr>
        <p:spPr>
          <a:xfrm>
            <a:off x="1154954" y="121092"/>
            <a:ext cx="9191105" cy="1534301"/>
          </a:xfrm>
          <a:prstGeom prst="rect">
            <a:avLst/>
          </a:prstGeom>
          <a:solidFill>
            <a:schemeClr val="dk1">
              <a:alpha val="0"/>
            </a:schemeClr>
          </a:solidFill>
          <a:ln>
            <a:noFill/>
          </a:ln>
        </p:spPr>
        <p:style>
          <a:lnRef idx="2">
            <a:schemeClr val="dk1">
              <a:shade val="50000"/>
            </a:schemeClr>
          </a:lnRef>
          <a:fillRef idx="1">
            <a:schemeClr val="dk1"/>
          </a:fillRef>
          <a:effectRef idx="0">
            <a:schemeClr val="dk1"/>
          </a:effectRef>
          <a:fontRef idx="minor">
            <a:schemeClr val="lt1"/>
          </a:fontRef>
        </p:style>
        <p:txBody>
          <a:bodyPr vert="horz" lIns="118872" tIns="0" rIns="45720" bIns="0" rtlCol="0" anchor="b">
            <a:normAutofit fontScale="92500"/>
          </a:bodyPr>
          <a:lstStyle>
            <a:lvl1pPr marL="0" indent="0" algn="l" rtl="0" eaLnBrk="1" latinLnBrk="0" hangingPunct="1">
              <a:spcBef>
                <a:spcPts val="0"/>
              </a:spcBef>
              <a:buClr>
                <a:schemeClr val="accent1"/>
              </a:buClr>
              <a:buSzPct val="80000"/>
              <a:buFont typeface="Wingdings 2"/>
              <a:buNone/>
              <a:defRPr kumimoji="0" sz="2000" kern="1200">
                <a:solidFill>
                  <a:srgbClr val="FFFFFF"/>
                </a:solidFill>
                <a:latin typeface="+mn-lt"/>
                <a:ea typeface="+mn-ea"/>
                <a:cs typeface="+mn-cs"/>
              </a:defRPr>
            </a:lvl1pPr>
            <a:lvl2pPr marL="457200" indent="0" algn="ctr" rtl="0" eaLnBrk="1" latinLnBrk="0" hangingPunct="1">
              <a:spcBef>
                <a:spcPct val="20000"/>
              </a:spcBef>
              <a:buClr>
                <a:schemeClr val="accent2"/>
              </a:buClr>
              <a:buSzPct val="90000"/>
              <a:buFont typeface="Wingdings"/>
              <a:buNone/>
              <a:defRPr kumimoji="0" sz="2800" kern="1200">
                <a:solidFill>
                  <a:schemeClr val="tx1">
                    <a:tint val="75000"/>
                  </a:schemeClr>
                </a:solidFill>
                <a:latin typeface="+mn-lt"/>
                <a:ea typeface="+mn-ea"/>
                <a:cs typeface="+mn-cs"/>
              </a:defRPr>
            </a:lvl2pPr>
            <a:lvl3pPr marL="914400" indent="0" algn="ctr" rtl="0" eaLnBrk="1" latinLnBrk="0" hangingPunct="1">
              <a:spcBef>
                <a:spcPct val="20000"/>
              </a:spcBef>
              <a:buClr>
                <a:schemeClr val="accent3"/>
              </a:buClr>
              <a:buFont typeface="Arial"/>
              <a:buNone/>
              <a:defRPr kumimoji="0" sz="2400" kern="1200">
                <a:solidFill>
                  <a:schemeClr val="tx1">
                    <a:tint val="75000"/>
                  </a:schemeClr>
                </a:solidFill>
                <a:latin typeface="+mn-lt"/>
                <a:ea typeface="+mn-ea"/>
                <a:cs typeface="+mn-cs"/>
              </a:defRPr>
            </a:lvl3pPr>
            <a:lvl4pPr marL="1371600" indent="0" algn="ctr" rtl="0" eaLnBrk="1" latinLnBrk="0" hangingPunct="1">
              <a:spcBef>
                <a:spcPct val="20000"/>
              </a:spcBef>
              <a:buClr>
                <a:schemeClr val="accent4"/>
              </a:buClr>
              <a:buFont typeface="Arial"/>
              <a:buNone/>
              <a:defRPr kumimoji="0" sz="2000" kern="1200">
                <a:solidFill>
                  <a:schemeClr val="tx1">
                    <a:tint val="75000"/>
                  </a:schemeClr>
                </a:solidFill>
                <a:latin typeface="+mn-lt"/>
                <a:ea typeface="+mn-ea"/>
                <a:cs typeface="+mn-cs"/>
              </a:defRPr>
            </a:lvl4pPr>
            <a:lvl5pPr marL="1828800" indent="0" algn="ctr" rtl="0" eaLnBrk="1" latinLnBrk="0" hangingPunct="1">
              <a:spcBef>
                <a:spcPct val="20000"/>
              </a:spcBef>
              <a:buClr>
                <a:schemeClr val="accent5"/>
              </a:buClr>
              <a:buFont typeface="Wingdings 3"/>
              <a:buNone/>
              <a:defRPr kumimoji="0" lang="en-US" sz="2000" kern="1200">
                <a:solidFill>
                  <a:schemeClr val="tx1">
                    <a:tint val="75000"/>
                  </a:schemeClr>
                </a:solidFill>
                <a:latin typeface="+mn-lt"/>
                <a:ea typeface="+mn-ea"/>
                <a:cs typeface="+mn-cs"/>
              </a:defRPr>
            </a:lvl5pPr>
            <a:lvl6pPr marL="2286000" indent="0" algn="ctr" rtl="0" eaLnBrk="1" latinLnBrk="0" hangingPunct="1">
              <a:spcBef>
                <a:spcPct val="20000"/>
              </a:spcBef>
              <a:buClr>
                <a:schemeClr val="accent6"/>
              </a:buClr>
              <a:buSzPct val="100000"/>
              <a:buFont typeface="Wingdings 2"/>
              <a:buNone/>
              <a:defRPr kumimoji="0" sz="2000" kern="1200">
                <a:solidFill>
                  <a:schemeClr val="tx1">
                    <a:tint val="75000"/>
                  </a:schemeClr>
                </a:solidFill>
                <a:latin typeface="+mn-lt"/>
                <a:ea typeface="+mn-ea"/>
                <a:cs typeface="+mn-cs"/>
              </a:defRPr>
            </a:lvl6pPr>
            <a:lvl7pPr marL="2743200" indent="0" algn="ctr" rtl="0" eaLnBrk="1" latinLnBrk="0" hangingPunct="1">
              <a:spcBef>
                <a:spcPct val="20000"/>
              </a:spcBef>
              <a:buClr>
                <a:schemeClr val="accent1"/>
              </a:buClr>
              <a:buSzPct val="100000"/>
              <a:buFont typeface="Wingdings 2"/>
              <a:buNone/>
              <a:defRPr kumimoji="0" sz="1800" kern="1200">
                <a:solidFill>
                  <a:schemeClr val="tx1">
                    <a:tint val="75000"/>
                  </a:schemeClr>
                </a:solidFill>
                <a:latin typeface="+mn-lt"/>
                <a:ea typeface="+mn-ea"/>
                <a:cs typeface="+mn-cs"/>
              </a:defRPr>
            </a:lvl7pPr>
            <a:lvl8pPr marL="3200400" indent="0" algn="ctr" rtl="0" eaLnBrk="1" latinLnBrk="0" hangingPunct="1">
              <a:spcBef>
                <a:spcPct val="20000"/>
              </a:spcBef>
              <a:buClr>
                <a:schemeClr val="accent2"/>
              </a:buClr>
              <a:buFont typeface="Wingdings 2" pitchFamily="18" charset="2"/>
              <a:buNone/>
              <a:defRPr kumimoji="0" sz="1800" kern="1200">
                <a:solidFill>
                  <a:schemeClr val="tx1">
                    <a:tint val="75000"/>
                  </a:schemeClr>
                </a:solidFill>
                <a:latin typeface="+mn-lt"/>
                <a:ea typeface="+mn-ea"/>
                <a:cs typeface="+mn-cs"/>
              </a:defRPr>
            </a:lvl8pPr>
            <a:lvl9pPr marL="3657600" indent="0" algn="ctr" rtl="0" eaLnBrk="1" latinLnBrk="0" hangingPunct="1">
              <a:spcBef>
                <a:spcPct val="20000"/>
              </a:spcBef>
              <a:buClr>
                <a:schemeClr val="accent3"/>
              </a:buClr>
              <a:buFont typeface="Wingdings 2" pitchFamily="18" charset="2"/>
              <a:buNone/>
              <a:defRPr kumimoji="0" sz="1800" kern="1200" baseline="0">
                <a:solidFill>
                  <a:schemeClr val="tx1">
                    <a:tint val="75000"/>
                  </a:schemeClr>
                </a:solidFill>
                <a:latin typeface="+mn-lt"/>
                <a:ea typeface="+mn-ea"/>
                <a:cs typeface="+mn-cs"/>
              </a:defRPr>
            </a:lvl9pPr>
            <a:extLst/>
          </a:lstStyle>
          <a:p>
            <a:pPr algn="r"/>
            <a:r>
              <a:rPr lang="en-US" sz="3600" b="1" dirty="0">
                <a:solidFill>
                  <a:srgbClr val="FFC000"/>
                </a:solidFill>
                <a:effectLst>
                  <a:outerShdw blurRad="38100" dist="38100" dir="2700000" algn="tl">
                    <a:srgbClr val="000000">
                      <a:alpha val="43137"/>
                    </a:srgbClr>
                  </a:outerShdw>
                </a:effectLst>
              </a:rPr>
              <a:t>Introduction to Computer Science Section 2</a:t>
            </a:r>
          </a:p>
          <a:p>
            <a:pPr algn="r"/>
            <a:r>
              <a:rPr lang="en-US" sz="3600" b="1" dirty="0">
                <a:solidFill>
                  <a:srgbClr val="FFC000"/>
                </a:solidFill>
                <a:effectLst>
                  <a:outerShdw blurRad="38100" dist="38100" dir="2700000" algn="tl">
                    <a:srgbClr val="000000">
                      <a:alpha val="43137"/>
                    </a:srgbClr>
                  </a:outerShdw>
                </a:effectLst>
              </a:rPr>
              <a:t>Spring 2021</a:t>
            </a:r>
          </a:p>
          <a:p>
            <a:pPr algn="r"/>
            <a:r>
              <a:rPr lang="en-US" sz="3600" b="1" dirty="0">
                <a:solidFill>
                  <a:srgbClr val="FFC000"/>
                </a:solidFill>
                <a:effectLst>
                  <a:outerShdw blurRad="38100" dist="38100" dir="2700000" algn="tl">
                    <a:srgbClr val="000000">
                      <a:alpha val="43137"/>
                    </a:srgbClr>
                  </a:outerShdw>
                </a:effectLst>
              </a:rPr>
              <a:t>hgl235@nyu.edu</a:t>
            </a:r>
          </a:p>
        </p:txBody>
      </p:sp>
      <p:sp>
        <p:nvSpPr>
          <p:cNvPr id="9" name="Rectangle 8"/>
          <p:cNvSpPr/>
          <p:nvPr/>
        </p:nvSpPr>
        <p:spPr>
          <a:xfrm>
            <a:off x="10429703" y="499436"/>
            <a:ext cx="1681941" cy="3152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C000"/>
                </a:solidFill>
              </a:rPr>
              <a:t>OOP</a:t>
            </a:r>
          </a:p>
        </p:txBody>
      </p:sp>
      <p:grpSp>
        <p:nvGrpSpPr>
          <p:cNvPr id="8" name="Group 7"/>
          <p:cNvGrpSpPr/>
          <p:nvPr/>
        </p:nvGrpSpPr>
        <p:grpSpPr>
          <a:xfrm>
            <a:off x="8019473" y="2699558"/>
            <a:ext cx="3251200" cy="2514600"/>
            <a:chOff x="5740400" y="2109216"/>
            <a:chExt cx="3251200" cy="251460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0400" y="2109216"/>
              <a:ext cx="3251200" cy="2438400"/>
            </a:xfrm>
            <a:prstGeom prst="rect">
              <a:avLst/>
            </a:prstGeom>
          </p:spPr>
        </p:pic>
        <p:sp>
          <p:nvSpPr>
            <p:cNvPr id="11" name="Rectangle 10"/>
            <p:cNvSpPr/>
            <p:nvPr/>
          </p:nvSpPr>
          <p:spPr>
            <a:xfrm>
              <a:off x="8446477" y="4471416"/>
              <a:ext cx="533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45019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02111984F565}" type="slidenum">
              <a:rPr lang="en-US" smtClean="0"/>
              <a:t>10</a:t>
            </a:fld>
            <a:endParaRPr lang="en-US" dirty="0"/>
          </a:p>
        </p:txBody>
      </p:sp>
      <p:sp>
        <p:nvSpPr>
          <p:cNvPr id="18" name="Title 1"/>
          <p:cNvSpPr txBox="1">
            <a:spLocks/>
          </p:cNvSpPr>
          <p:nvPr/>
        </p:nvSpPr>
        <p:spPr>
          <a:xfrm>
            <a:off x="187036" y="171637"/>
            <a:ext cx="4339697" cy="719377"/>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rgbClr val="FFC000"/>
                </a:solidFill>
              </a:rPr>
              <a:t>Program Testing</a:t>
            </a:r>
          </a:p>
        </p:txBody>
      </p:sp>
      <p:pic>
        <p:nvPicPr>
          <p:cNvPr id="17" name="Picture 16" descr="Screen Clipping"/>
          <p:cNvPicPr>
            <a:picLocks noChangeAspect="1"/>
          </p:cNvPicPr>
          <p:nvPr/>
        </p:nvPicPr>
        <p:blipFill rotWithShape="1">
          <a:blip r:embed="rId2">
            <a:extLst>
              <a:ext uri="{28A0092B-C50C-407E-A947-70E740481C1C}">
                <a14:useLocalDpi xmlns:a14="http://schemas.microsoft.com/office/drawing/2010/main" val="0"/>
              </a:ext>
            </a:extLst>
          </a:blip>
          <a:srcRect t="6628" b="5750"/>
          <a:stretch/>
        </p:blipFill>
        <p:spPr>
          <a:xfrm>
            <a:off x="380245" y="995881"/>
            <a:ext cx="6047715" cy="5651544"/>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
        <p:nvSpPr>
          <p:cNvPr id="19" name="TextBox 18"/>
          <p:cNvSpPr txBox="1"/>
          <p:nvPr/>
        </p:nvSpPr>
        <p:spPr>
          <a:xfrm>
            <a:off x="6034036" y="2297871"/>
            <a:ext cx="3291033" cy="307777"/>
          </a:xfrm>
          <a:prstGeom prst="rect">
            <a:avLst/>
          </a:prstGeom>
          <a:solidFill>
            <a:schemeClr val="bg1"/>
          </a:solidFill>
          <a:ln>
            <a:solidFill>
              <a:srgbClr val="FFC000"/>
            </a:solidFill>
          </a:ln>
        </p:spPr>
        <p:txBody>
          <a:bodyPr wrap="square" rtlCol="0">
            <a:spAutoFit/>
          </a:bodyPr>
          <a:lstStyle/>
          <a:p>
            <a:r>
              <a:rPr lang="en-US" sz="1400" b="1" dirty="0">
                <a:solidFill>
                  <a:srgbClr val="FFC000"/>
                </a:solidFill>
              </a:rPr>
              <a:t>Use </a:t>
            </a:r>
            <a:r>
              <a:rPr lang="en-US" sz="1400" b="1" dirty="0">
                <a:solidFill>
                  <a:srgbClr val="FF0000"/>
                </a:solidFill>
              </a:rPr>
              <a:t>ONLY</a:t>
            </a:r>
            <a:r>
              <a:rPr lang="en-US" sz="1400" b="1" dirty="0">
                <a:solidFill>
                  <a:srgbClr val="FFC000"/>
                </a:solidFill>
              </a:rPr>
              <a:t> this as your main method</a:t>
            </a:r>
          </a:p>
        </p:txBody>
      </p:sp>
    </p:spTree>
    <p:extLst>
      <p:ext uri="{BB962C8B-B14F-4D97-AF65-F5344CB8AC3E}">
        <p14:creationId xmlns:p14="http://schemas.microsoft.com/office/powerpoint/2010/main" val="1808312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927" y="214305"/>
            <a:ext cx="4385167" cy="719377"/>
          </a:xfrm>
        </p:spPr>
        <p:txBody>
          <a:bodyPr/>
          <a:lstStyle/>
          <a:p>
            <a:r>
              <a:rPr lang="en-US" b="1" dirty="0">
                <a:solidFill>
                  <a:srgbClr val="FFC000"/>
                </a:solidFill>
              </a:rPr>
              <a:t>Project Design</a:t>
            </a:r>
          </a:p>
        </p:txBody>
      </p:sp>
      <p:sp>
        <p:nvSpPr>
          <p:cNvPr id="4" name="Slide Number Placeholder 3"/>
          <p:cNvSpPr>
            <a:spLocks noGrp="1"/>
          </p:cNvSpPr>
          <p:nvPr>
            <p:ph type="sldNum" sz="quarter" idx="12"/>
          </p:nvPr>
        </p:nvSpPr>
        <p:spPr/>
        <p:txBody>
          <a:bodyPr/>
          <a:lstStyle/>
          <a:p>
            <a:fld id="{D57F1E4F-1CFF-5643-939E-02111984F565}" type="slidenum">
              <a:rPr lang="en-US" smtClean="0"/>
              <a:t>2</a:t>
            </a:fld>
            <a:endParaRPr lang="en-US" dirty="0"/>
          </a:p>
        </p:txBody>
      </p:sp>
      <p:sp>
        <p:nvSpPr>
          <p:cNvPr id="5" name="Rectangle 4"/>
          <p:cNvSpPr/>
          <p:nvPr/>
        </p:nvSpPr>
        <p:spPr>
          <a:xfrm>
            <a:off x="3077094" y="4242262"/>
            <a:ext cx="7497354" cy="1161543"/>
          </a:xfrm>
          <a:prstGeom prst="rect">
            <a:avLst/>
          </a:prstGeom>
          <a:solidFill>
            <a:schemeClr val="tx1">
              <a:lumMod val="85000"/>
              <a:alpha val="30196"/>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487382876"/>
              </p:ext>
            </p:extLst>
          </p:nvPr>
        </p:nvGraphicFramePr>
        <p:xfrm>
          <a:off x="3762894" y="1194262"/>
          <a:ext cx="1676400" cy="741680"/>
        </p:xfrm>
        <a:graphic>
          <a:graphicData uri="http://schemas.openxmlformats.org/drawingml/2006/table">
            <a:tbl>
              <a:tblPr firstRow="1" bandRow="1">
                <a:tableStyleId>{073A0DAA-6AF3-43AB-8588-CEC1D06C72B9}</a:tableStyleId>
              </a:tblPr>
              <a:tblGrid>
                <a:gridCol w="1676400">
                  <a:extLst>
                    <a:ext uri="{9D8B030D-6E8A-4147-A177-3AD203B41FA5}">
                      <a16:colId xmlns:a16="http://schemas.microsoft.com/office/drawing/2014/main" val="3845927606"/>
                    </a:ext>
                  </a:extLst>
                </a:gridCol>
              </a:tblGrid>
              <a:tr h="370840">
                <a:tc>
                  <a:txBody>
                    <a:bodyPr/>
                    <a:lstStyle/>
                    <a:p>
                      <a:pPr algn="ctr"/>
                      <a:r>
                        <a:rPr lang="en-US" i="1" dirty="0">
                          <a:solidFill>
                            <a:srgbClr val="FFC000"/>
                          </a:solidFill>
                        </a:rPr>
                        <a:t>TieFighter</a:t>
                      </a:r>
                    </a:p>
                  </a:txBody>
                  <a:tcPr/>
                </a:tc>
                <a:extLst>
                  <a:ext uri="{0D108BD9-81ED-4DB2-BD59-A6C34878D82A}">
                    <a16:rowId xmlns:a16="http://schemas.microsoft.com/office/drawing/2014/main" val="4166106631"/>
                  </a:ext>
                </a:extLst>
              </a:tr>
              <a:tr h="370840">
                <a:tc>
                  <a:txBody>
                    <a:bodyPr/>
                    <a:lstStyle/>
                    <a:p>
                      <a:pPr marL="0" indent="0" algn="ctr" defTabSz="457200" rtl="0" eaLnBrk="1" latinLnBrk="0" hangingPunct="1">
                        <a:buFontTx/>
                        <a:buNone/>
                      </a:pPr>
                      <a:r>
                        <a:rPr kumimoji="0" lang="en-US" sz="1400" b="1" i="1" kern="1200" dirty="0">
                          <a:solidFill>
                            <a:schemeClr val="bg1"/>
                          </a:solidFill>
                          <a:latin typeface="+mn-lt"/>
                          <a:ea typeface="+mn-ea"/>
                          <a:cs typeface="+mn-cs"/>
                        </a:rPr>
                        <a:t>See Slide 4</a:t>
                      </a:r>
                    </a:p>
                  </a:txBody>
                  <a:tcPr/>
                </a:tc>
                <a:extLst>
                  <a:ext uri="{0D108BD9-81ED-4DB2-BD59-A6C34878D82A}">
                    <a16:rowId xmlns:a16="http://schemas.microsoft.com/office/drawing/2014/main" val="215928702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154313298"/>
              </p:ext>
            </p:extLst>
          </p:nvPr>
        </p:nvGraphicFramePr>
        <p:xfrm>
          <a:off x="1781694" y="2556210"/>
          <a:ext cx="1676400" cy="741680"/>
        </p:xfrm>
        <a:graphic>
          <a:graphicData uri="http://schemas.openxmlformats.org/drawingml/2006/table">
            <a:tbl>
              <a:tblPr firstRow="1" bandRow="1">
                <a:tableStyleId>{073A0DAA-6AF3-43AB-8588-CEC1D06C72B9}</a:tableStyleId>
              </a:tblPr>
              <a:tblGrid>
                <a:gridCol w="1676400">
                  <a:extLst>
                    <a:ext uri="{9D8B030D-6E8A-4147-A177-3AD203B41FA5}">
                      <a16:colId xmlns:a16="http://schemas.microsoft.com/office/drawing/2014/main" val="3845927606"/>
                    </a:ext>
                  </a:extLst>
                </a:gridCol>
              </a:tblGrid>
              <a:tr h="370840">
                <a:tc>
                  <a:txBody>
                    <a:bodyPr/>
                    <a:lstStyle/>
                    <a:p>
                      <a:pPr algn="ctr"/>
                      <a:r>
                        <a:rPr lang="en-US" i="0" dirty="0">
                          <a:solidFill>
                            <a:srgbClr val="FFC000"/>
                          </a:solidFill>
                        </a:rPr>
                        <a:t>TieFighter_S</a:t>
                      </a:r>
                    </a:p>
                  </a:txBody>
                  <a:tcPr/>
                </a:tc>
                <a:extLst>
                  <a:ext uri="{0D108BD9-81ED-4DB2-BD59-A6C34878D82A}">
                    <a16:rowId xmlns:a16="http://schemas.microsoft.com/office/drawing/2014/main" val="4166106631"/>
                  </a:ext>
                </a:extLst>
              </a:tr>
              <a:tr h="370840">
                <a:tc>
                  <a:txBody>
                    <a:bodyPr/>
                    <a:lstStyle/>
                    <a:p>
                      <a:pPr marL="0" indent="0" algn="ctr" defTabSz="457200" rtl="0" eaLnBrk="1" latinLnBrk="0" hangingPunct="1">
                        <a:buFontTx/>
                        <a:buNone/>
                      </a:pPr>
                      <a:r>
                        <a:rPr kumimoji="0" lang="en-US" sz="1400" b="1" i="1" kern="1200" dirty="0">
                          <a:solidFill>
                            <a:schemeClr val="bg1"/>
                          </a:solidFill>
                          <a:latin typeface="+mn-lt"/>
                          <a:ea typeface="+mn-ea"/>
                          <a:cs typeface="+mn-cs"/>
                        </a:rPr>
                        <a:t>See Slide 5/6</a:t>
                      </a:r>
                    </a:p>
                  </a:txBody>
                  <a:tcPr/>
                </a:tc>
                <a:extLst>
                  <a:ext uri="{0D108BD9-81ED-4DB2-BD59-A6C34878D82A}">
                    <a16:rowId xmlns:a16="http://schemas.microsoft.com/office/drawing/2014/main" val="215928702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93548457"/>
              </p:ext>
            </p:extLst>
          </p:nvPr>
        </p:nvGraphicFramePr>
        <p:xfrm>
          <a:off x="5896494" y="2556210"/>
          <a:ext cx="1676400" cy="741680"/>
        </p:xfrm>
        <a:graphic>
          <a:graphicData uri="http://schemas.openxmlformats.org/drawingml/2006/table">
            <a:tbl>
              <a:tblPr firstRow="1" bandRow="1">
                <a:tableStyleId>{073A0DAA-6AF3-43AB-8588-CEC1D06C72B9}</a:tableStyleId>
              </a:tblPr>
              <a:tblGrid>
                <a:gridCol w="1676400">
                  <a:extLst>
                    <a:ext uri="{9D8B030D-6E8A-4147-A177-3AD203B41FA5}">
                      <a16:colId xmlns:a16="http://schemas.microsoft.com/office/drawing/2014/main" val="3845927606"/>
                    </a:ext>
                  </a:extLst>
                </a:gridCol>
              </a:tblGrid>
              <a:tr h="370840">
                <a:tc>
                  <a:txBody>
                    <a:bodyPr/>
                    <a:lstStyle/>
                    <a:p>
                      <a:pPr algn="ctr"/>
                      <a:r>
                        <a:rPr lang="en-US" i="0" dirty="0">
                          <a:solidFill>
                            <a:srgbClr val="FFC000"/>
                          </a:solidFill>
                        </a:rPr>
                        <a:t>TieFighter_H</a:t>
                      </a:r>
                    </a:p>
                  </a:txBody>
                  <a:tcPr/>
                </a:tc>
                <a:extLst>
                  <a:ext uri="{0D108BD9-81ED-4DB2-BD59-A6C34878D82A}">
                    <a16:rowId xmlns:a16="http://schemas.microsoft.com/office/drawing/2014/main" val="4166106631"/>
                  </a:ext>
                </a:extLst>
              </a:tr>
              <a:tr h="370840">
                <a:tc>
                  <a:txBody>
                    <a:bodyPr/>
                    <a:lstStyle/>
                    <a:p>
                      <a:pPr marL="0" indent="0" algn="ctr" defTabSz="457200" rtl="0" eaLnBrk="1" latinLnBrk="0" hangingPunct="1">
                        <a:buFontTx/>
                        <a:buNone/>
                      </a:pPr>
                      <a:r>
                        <a:rPr kumimoji="0" lang="en-US" sz="1400" b="1" i="1" kern="1200" dirty="0">
                          <a:solidFill>
                            <a:schemeClr val="bg1"/>
                          </a:solidFill>
                          <a:latin typeface="+mn-lt"/>
                          <a:ea typeface="+mn-ea"/>
                          <a:cs typeface="+mn-cs"/>
                        </a:rPr>
                        <a:t>See Slide 5/6</a:t>
                      </a:r>
                    </a:p>
                  </a:txBody>
                  <a:tcPr/>
                </a:tc>
                <a:extLst>
                  <a:ext uri="{0D108BD9-81ED-4DB2-BD59-A6C34878D82A}">
                    <a16:rowId xmlns:a16="http://schemas.microsoft.com/office/drawing/2014/main" val="2159287020"/>
                  </a:ext>
                </a:extLst>
              </a:tr>
            </a:tbl>
          </a:graphicData>
        </a:graphic>
      </p:graphicFrame>
      <p:cxnSp>
        <p:nvCxnSpPr>
          <p:cNvPr id="10" name="Elbow Connector 9"/>
          <p:cNvCxnSpPr>
            <a:stCxn id="7" idx="0"/>
            <a:endCxn id="6" idx="2"/>
          </p:cNvCxnSpPr>
          <p:nvPr/>
        </p:nvCxnSpPr>
        <p:spPr>
          <a:xfrm rot="5400000" flipH="1" flipV="1">
            <a:off x="3300360" y="1255476"/>
            <a:ext cx="620268" cy="198120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9" idx="0"/>
            <a:endCxn id="6" idx="2"/>
          </p:cNvCxnSpPr>
          <p:nvPr/>
        </p:nvCxnSpPr>
        <p:spPr>
          <a:xfrm rot="16200000" flipV="1">
            <a:off x="5357760" y="1179276"/>
            <a:ext cx="620268" cy="213360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3" name="Table 12"/>
          <p:cNvGraphicFramePr>
            <a:graphicFrameLocks noGrp="1"/>
          </p:cNvGraphicFramePr>
          <p:nvPr>
            <p:extLst>
              <p:ext uri="{D42A27DB-BD31-4B8C-83A1-F6EECF244321}">
                <p14:modId xmlns:p14="http://schemas.microsoft.com/office/powerpoint/2010/main" val="655102825"/>
              </p:ext>
            </p:extLst>
          </p:nvPr>
        </p:nvGraphicFramePr>
        <p:xfrm>
          <a:off x="3241217" y="4470862"/>
          <a:ext cx="1676400" cy="741680"/>
        </p:xfrm>
        <a:graphic>
          <a:graphicData uri="http://schemas.openxmlformats.org/drawingml/2006/table">
            <a:tbl>
              <a:tblPr firstRow="1" bandRow="1">
                <a:tableStyleId>{073A0DAA-6AF3-43AB-8588-CEC1D06C72B9}</a:tableStyleId>
              </a:tblPr>
              <a:tblGrid>
                <a:gridCol w="1676400">
                  <a:extLst>
                    <a:ext uri="{9D8B030D-6E8A-4147-A177-3AD203B41FA5}">
                      <a16:colId xmlns:a16="http://schemas.microsoft.com/office/drawing/2014/main" val="3845927606"/>
                    </a:ext>
                  </a:extLst>
                </a:gridCol>
              </a:tblGrid>
              <a:tr h="370840">
                <a:tc>
                  <a:txBody>
                    <a:bodyPr/>
                    <a:lstStyle/>
                    <a:p>
                      <a:pPr algn="ctr"/>
                      <a:r>
                        <a:rPr lang="en-US" i="0" dirty="0">
                          <a:solidFill>
                            <a:srgbClr val="FFC000"/>
                          </a:solidFill>
                        </a:rPr>
                        <a:t>TiePilot</a:t>
                      </a:r>
                    </a:p>
                  </a:txBody>
                  <a:tcPr/>
                </a:tc>
                <a:extLst>
                  <a:ext uri="{0D108BD9-81ED-4DB2-BD59-A6C34878D82A}">
                    <a16:rowId xmlns:a16="http://schemas.microsoft.com/office/drawing/2014/main" val="4166106631"/>
                  </a:ext>
                </a:extLst>
              </a:tr>
              <a:tr h="370840">
                <a:tc>
                  <a:txBody>
                    <a:bodyPr/>
                    <a:lstStyle/>
                    <a:p>
                      <a:pPr marL="0" indent="0" algn="ctr">
                        <a:buFontTx/>
                        <a:buNone/>
                      </a:pPr>
                      <a:r>
                        <a:rPr kumimoji="0" lang="en-US" sz="1400" b="1" i="1" kern="1200" dirty="0">
                          <a:solidFill>
                            <a:schemeClr val="bg1"/>
                          </a:solidFill>
                          <a:latin typeface="+mn-lt"/>
                          <a:ea typeface="+mn-ea"/>
                          <a:cs typeface="+mn-cs"/>
                        </a:rPr>
                        <a:t>See Slide </a:t>
                      </a:r>
                      <a:r>
                        <a:rPr kumimoji="0" lang="en-US" sz="1400" b="1" i="1" kern="1200" baseline="0" dirty="0">
                          <a:solidFill>
                            <a:schemeClr val="bg1"/>
                          </a:solidFill>
                          <a:latin typeface="+mn-lt"/>
                          <a:ea typeface="+mn-ea"/>
                          <a:cs typeface="+mn-cs"/>
                        </a:rPr>
                        <a:t>8</a:t>
                      </a:r>
                      <a:endParaRPr kumimoji="0" lang="en-US" sz="1400" b="1" i="1" kern="1200" dirty="0">
                        <a:solidFill>
                          <a:schemeClr val="bg1"/>
                        </a:solidFill>
                        <a:latin typeface="+mn-lt"/>
                        <a:ea typeface="+mn-ea"/>
                        <a:cs typeface="+mn-cs"/>
                      </a:endParaRPr>
                    </a:p>
                  </a:txBody>
                  <a:tcPr/>
                </a:tc>
                <a:extLst>
                  <a:ext uri="{0D108BD9-81ED-4DB2-BD59-A6C34878D82A}">
                    <a16:rowId xmlns:a16="http://schemas.microsoft.com/office/drawing/2014/main" val="2159287020"/>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19478024"/>
              </p:ext>
            </p:extLst>
          </p:nvPr>
        </p:nvGraphicFramePr>
        <p:xfrm>
          <a:off x="5070017" y="4470862"/>
          <a:ext cx="1676400" cy="741680"/>
        </p:xfrm>
        <a:graphic>
          <a:graphicData uri="http://schemas.openxmlformats.org/drawingml/2006/table">
            <a:tbl>
              <a:tblPr firstRow="1" bandRow="1">
                <a:tableStyleId>{073A0DAA-6AF3-43AB-8588-CEC1D06C72B9}</a:tableStyleId>
              </a:tblPr>
              <a:tblGrid>
                <a:gridCol w="1676400">
                  <a:extLst>
                    <a:ext uri="{9D8B030D-6E8A-4147-A177-3AD203B41FA5}">
                      <a16:colId xmlns:a16="http://schemas.microsoft.com/office/drawing/2014/main" val="3845927606"/>
                    </a:ext>
                  </a:extLst>
                </a:gridCol>
              </a:tblGrid>
              <a:tr h="370840">
                <a:tc>
                  <a:txBody>
                    <a:bodyPr/>
                    <a:lstStyle/>
                    <a:p>
                      <a:pPr algn="ctr"/>
                      <a:r>
                        <a:rPr lang="en-US" i="0" dirty="0">
                          <a:solidFill>
                            <a:srgbClr val="FFC000"/>
                          </a:solidFill>
                        </a:rPr>
                        <a:t>LaserCannon</a:t>
                      </a:r>
                    </a:p>
                  </a:txBody>
                  <a:tcPr/>
                </a:tc>
                <a:extLst>
                  <a:ext uri="{0D108BD9-81ED-4DB2-BD59-A6C34878D82A}">
                    <a16:rowId xmlns:a16="http://schemas.microsoft.com/office/drawing/2014/main" val="4166106631"/>
                  </a:ext>
                </a:extLst>
              </a:tr>
              <a:tr h="370840">
                <a:tc>
                  <a:txBody>
                    <a:bodyPr/>
                    <a:lstStyle/>
                    <a:p>
                      <a:pPr marL="0" indent="0" algn="ctr" defTabSz="457200" rtl="0" eaLnBrk="1" latinLnBrk="0" hangingPunct="1">
                        <a:buFontTx/>
                        <a:buNone/>
                      </a:pPr>
                      <a:r>
                        <a:rPr kumimoji="0" lang="en-US" sz="1400" b="1" i="1" kern="1200" dirty="0">
                          <a:solidFill>
                            <a:schemeClr val="bg1"/>
                          </a:solidFill>
                          <a:latin typeface="+mn-lt"/>
                          <a:ea typeface="+mn-ea"/>
                          <a:cs typeface="+mn-cs"/>
                        </a:rPr>
                        <a:t>See Slide 7</a:t>
                      </a:r>
                    </a:p>
                  </a:txBody>
                  <a:tcPr/>
                </a:tc>
                <a:extLst>
                  <a:ext uri="{0D108BD9-81ED-4DB2-BD59-A6C34878D82A}">
                    <a16:rowId xmlns:a16="http://schemas.microsoft.com/office/drawing/2014/main" val="2159287020"/>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4036769457"/>
              </p:ext>
            </p:extLst>
          </p:nvPr>
        </p:nvGraphicFramePr>
        <p:xfrm>
          <a:off x="6898817" y="4470862"/>
          <a:ext cx="1676400" cy="741680"/>
        </p:xfrm>
        <a:graphic>
          <a:graphicData uri="http://schemas.openxmlformats.org/drawingml/2006/table">
            <a:tbl>
              <a:tblPr firstRow="1" bandRow="1">
                <a:tableStyleId>{073A0DAA-6AF3-43AB-8588-CEC1D06C72B9}</a:tableStyleId>
              </a:tblPr>
              <a:tblGrid>
                <a:gridCol w="1676400">
                  <a:extLst>
                    <a:ext uri="{9D8B030D-6E8A-4147-A177-3AD203B41FA5}">
                      <a16:colId xmlns:a16="http://schemas.microsoft.com/office/drawing/2014/main" val="3845927606"/>
                    </a:ext>
                  </a:extLst>
                </a:gridCol>
              </a:tblGrid>
              <a:tr h="370840">
                <a:tc>
                  <a:txBody>
                    <a:bodyPr/>
                    <a:lstStyle/>
                    <a:p>
                      <a:pPr algn="ctr"/>
                      <a:r>
                        <a:rPr lang="en-US" i="0" dirty="0">
                          <a:solidFill>
                            <a:srgbClr val="FFC000"/>
                          </a:solidFill>
                        </a:rPr>
                        <a:t>Location</a:t>
                      </a:r>
                    </a:p>
                  </a:txBody>
                  <a:tcPr/>
                </a:tc>
                <a:extLst>
                  <a:ext uri="{0D108BD9-81ED-4DB2-BD59-A6C34878D82A}">
                    <a16:rowId xmlns:a16="http://schemas.microsoft.com/office/drawing/2014/main" val="4166106631"/>
                  </a:ext>
                </a:extLst>
              </a:tr>
              <a:tr h="370840">
                <a:tc>
                  <a:txBody>
                    <a:bodyPr/>
                    <a:lstStyle/>
                    <a:p>
                      <a:pPr marL="0" indent="0" algn="ctr" defTabSz="457200" rtl="0" eaLnBrk="1" latinLnBrk="0" hangingPunct="1">
                        <a:buFontTx/>
                        <a:buNone/>
                      </a:pPr>
                      <a:r>
                        <a:rPr kumimoji="0" lang="en-US" sz="1400" b="1" i="1" kern="1200" dirty="0">
                          <a:solidFill>
                            <a:schemeClr val="bg1"/>
                          </a:solidFill>
                          <a:latin typeface="+mn-lt"/>
                          <a:ea typeface="+mn-ea"/>
                          <a:cs typeface="+mn-cs"/>
                        </a:rPr>
                        <a:t>See Slide 7</a:t>
                      </a:r>
                    </a:p>
                  </a:txBody>
                  <a:tcPr/>
                </a:tc>
                <a:extLst>
                  <a:ext uri="{0D108BD9-81ED-4DB2-BD59-A6C34878D82A}">
                    <a16:rowId xmlns:a16="http://schemas.microsoft.com/office/drawing/2014/main" val="2159287020"/>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45887788"/>
              </p:ext>
            </p:extLst>
          </p:nvPr>
        </p:nvGraphicFramePr>
        <p:xfrm>
          <a:off x="8639693" y="1201353"/>
          <a:ext cx="2278785" cy="741680"/>
        </p:xfrm>
        <a:graphic>
          <a:graphicData uri="http://schemas.openxmlformats.org/drawingml/2006/table">
            <a:tbl>
              <a:tblPr firstRow="1" bandRow="1">
                <a:tableStyleId>{073A0DAA-6AF3-43AB-8588-CEC1D06C72B9}</a:tableStyleId>
              </a:tblPr>
              <a:tblGrid>
                <a:gridCol w="2278785">
                  <a:extLst>
                    <a:ext uri="{9D8B030D-6E8A-4147-A177-3AD203B41FA5}">
                      <a16:colId xmlns:a16="http://schemas.microsoft.com/office/drawing/2014/main" val="3845927606"/>
                    </a:ext>
                  </a:extLst>
                </a:gridCol>
              </a:tblGrid>
              <a:tr h="370840">
                <a:tc>
                  <a:txBody>
                    <a:bodyPr/>
                    <a:lstStyle/>
                    <a:p>
                      <a:pPr algn="ctr"/>
                      <a:r>
                        <a:rPr lang="en-US" i="1" dirty="0">
                          <a:solidFill>
                            <a:srgbClr val="FFC000"/>
                          </a:solidFill>
                        </a:rPr>
                        <a:t>&lt;&lt;Maneuvering&gt;&gt;</a:t>
                      </a:r>
                    </a:p>
                  </a:txBody>
                  <a:tcPr/>
                </a:tc>
                <a:extLst>
                  <a:ext uri="{0D108BD9-81ED-4DB2-BD59-A6C34878D82A}">
                    <a16:rowId xmlns:a16="http://schemas.microsoft.com/office/drawing/2014/main" val="4166106631"/>
                  </a:ext>
                </a:extLst>
              </a:tr>
              <a:tr h="370840">
                <a:tc>
                  <a:txBody>
                    <a:bodyPr/>
                    <a:lstStyle/>
                    <a:p>
                      <a:pPr marL="0" indent="0" algn="ctr" defTabSz="457200" rtl="0" eaLnBrk="1" latinLnBrk="0" hangingPunct="1">
                        <a:buFontTx/>
                        <a:buNone/>
                      </a:pPr>
                      <a:r>
                        <a:rPr kumimoji="0" lang="en-US" sz="1400" b="1" i="1" kern="1200" dirty="0">
                          <a:solidFill>
                            <a:schemeClr val="bg1"/>
                          </a:solidFill>
                          <a:latin typeface="+mn-lt"/>
                          <a:ea typeface="+mn-ea"/>
                          <a:cs typeface="+mn-cs"/>
                        </a:rPr>
                        <a:t>See Slide 9</a:t>
                      </a:r>
                    </a:p>
                  </a:txBody>
                  <a:tcPr/>
                </a:tc>
                <a:extLst>
                  <a:ext uri="{0D108BD9-81ED-4DB2-BD59-A6C34878D82A}">
                    <a16:rowId xmlns:a16="http://schemas.microsoft.com/office/drawing/2014/main" val="2159287020"/>
                  </a:ext>
                </a:extLst>
              </a:tr>
            </a:tbl>
          </a:graphicData>
        </a:graphic>
      </p:graphicFrame>
      <p:cxnSp>
        <p:nvCxnSpPr>
          <p:cNvPr id="17" name="Straight Arrow Connector 16"/>
          <p:cNvCxnSpPr>
            <a:endCxn id="16" idx="1"/>
          </p:cNvCxnSpPr>
          <p:nvPr/>
        </p:nvCxnSpPr>
        <p:spPr>
          <a:xfrm flipV="1">
            <a:off x="5439294" y="1572193"/>
            <a:ext cx="3200399" cy="307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7"/>
          <p:cNvGraphicFramePr>
            <a:graphicFrameLocks noGrp="1"/>
          </p:cNvGraphicFramePr>
          <p:nvPr>
            <p:extLst>
              <p:ext uri="{D42A27DB-BD31-4B8C-83A1-F6EECF244321}">
                <p14:modId xmlns:p14="http://schemas.microsoft.com/office/powerpoint/2010/main" val="1213638771"/>
              </p:ext>
            </p:extLst>
          </p:nvPr>
        </p:nvGraphicFramePr>
        <p:xfrm>
          <a:off x="8727617" y="4470862"/>
          <a:ext cx="1676400" cy="741680"/>
        </p:xfrm>
        <a:graphic>
          <a:graphicData uri="http://schemas.openxmlformats.org/drawingml/2006/table">
            <a:tbl>
              <a:tblPr firstRow="1" bandRow="1">
                <a:tableStyleId>{073A0DAA-6AF3-43AB-8588-CEC1D06C72B9}</a:tableStyleId>
              </a:tblPr>
              <a:tblGrid>
                <a:gridCol w="1676400">
                  <a:extLst>
                    <a:ext uri="{9D8B030D-6E8A-4147-A177-3AD203B41FA5}">
                      <a16:colId xmlns:a16="http://schemas.microsoft.com/office/drawing/2014/main" val="3845927606"/>
                    </a:ext>
                  </a:extLst>
                </a:gridCol>
              </a:tblGrid>
              <a:tr h="370840">
                <a:tc>
                  <a:txBody>
                    <a:bodyPr/>
                    <a:lstStyle/>
                    <a:p>
                      <a:pPr algn="ctr"/>
                      <a:r>
                        <a:rPr lang="en-US" i="0" dirty="0">
                          <a:solidFill>
                            <a:srgbClr val="FFC000"/>
                          </a:solidFill>
                        </a:rPr>
                        <a:t>ProtonBomb</a:t>
                      </a:r>
                    </a:p>
                  </a:txBody>
                  <a:tcPr/>
                </a:tc>
                <a:extLst>
                  <a:ext uri="{0D108BD9-81ED-4DB2-BD59-A6C34878D82A}">
                    <a16:rowId xmlns:a16="http://schemas.microsoft.com/office/drawing/2014/main" val="4166106631"/>
                  </a:ext>
                </a:extLst>
              </a:tr>
              <a:tr h="370840">
                <a:tc>
                  <a:txBody>
                    <a:bodyPr/>
                    <a:lstStyle/>
                    <a:p>
                      <a:pPr marL="0" indent="0" algn="ctr" defTabSz="457200" rtl="0" eaLnBrk="1" latinLnBrk="0" hangingPunct="1">
                        <a:buFontTx/>
                        <a:buNone/>
                      </a:pPr>
                      <a:r>
                        <a:rPr kumimoji="0" lang="en-US" sz="1400" b="1" i="1" kern="1200" dirty="0">
                          <a:solidFill>
                            <a:schemeClr val="bg1"/>
                          </a:solidFill>
                          <a:latin typeface="+mn-lt"/>
                          <a:ea typeface="+mn-ea"/>
                          <a:cs typeface="+mn-cs"/>
                        </a:rPr>
                        <a:t>See Slide 8</a:t>
                      </a:r>
                    </a:p>
                  </a:txBody>
                  <a:tcPr/>
                </a:tc>
                <a:extLst>
                  <a:ext uri="{0D108BD9-81ED-4DB2-BD59-A6C34878D82A}">
                    <a16:rowId xmlns:a16="http://schemas.microsoft.com/office/drawing/2014/main" val="2159287020"/>
                  </a:ext>
                </a:extLst>
              </a:tr>
            </a:tbl>
          </a:graphicData>
        </a:graphic>
      </p:graphicFrame>
      <p:sp>
        <p:nvSpPr>
          <p:cNvPr id="19" name="Rectangle 18"/>
          <p:cNvSpPr/>
          <p:nvPr/>
        </p:nvSpPr>
        <p:spPr>
          <a:xfrm>
            <a:off x="3077094" y="3861262"/>
            <a:ext cx="2332892" cy="474980"/>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C000"/>
                </a:solidFill>
              </a:rPr>
              <a:t>Supporting Classes</a:t>
            </a:r>
          </a:p>
        </p:txBody>
      </p:sp>
      <p:cxnSp>
        <p:nvCxnSpPr>
          <p:cNvPr id="20" name="Elbow Connector 19"/>
          <p:cNvCxnSpPr>
            <a:stCxn id="6" idx="1"/>
            <a:endCxn id="19" idx="1"/>
          </p:cNvCxnSpPr>
          <p:nvPr/>
        </p:nvCxnSpPr>
        <p:spPr>
          <a:xfrm rot="10800000" flipV="1">
            <a:off x="3077094" y="1565102"/>
            <a:ext cx="685800" cy="2533650"/>
          </a:xfrm>
          <a:prstGeom prst="bentConnector3">
            <a:avLst>
              <a:gd name="adj1" fmla="val 45212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4677294" y="3404062"/>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Table 21"/>
          <p:cNvGraphicFramePr>
            <a:graphicFrameLocks noGrp="1"/>
          </p:cNvGraphicFramePr>
          <p:nvPr>
            <p:extLst>
              <p:ext uri="{D42A27DB-BD31-4B8C-83A1-F6EECF244321}">
                <p14:modId xmlns:p14="http://schemas.microsoft.com/office/powerpoint/2010/main" val="936094994"/>
              </p:ext>
            </p:extLst>
          </p:nvPr>
        </p:nvGraphicFramePr>
        <p:xfrm>
          <a:off x="8639694" y="2090120"/>
          <a:ext cx="2278784" cy="741680"/>
        </p:xfrm>
        <a:graphic>
          <a:graphicData uri="http://schemas.openxmlformats.org/drawingml/2006/table">
            <a:tbl>
              <a:tblPr firstRow="1" bandRow="1">
                <a:tableStyleId>{073A0DAA-6AF3-43AB-8588-CEC1D06C72B9}</a:tableStyleId>
              </a:tblPr>
              <a:tblGrid>
                <a:gridCol w="2278784">
                  <a:extLst>
                    <a:ext uri="{9D8B030D-6E8A-4147-A177-3AD203B41FA5}">
                      <a16:colId xmlns:a16="http://schemas.microsoft.com/office/drawing/2014/main" val="3845927606"/>
                    </a:ext>
                  </a:extLst>
                </a:gridCol>
              </a:tblGrid>
              <a:tr h="370840">
                <a:tc>
                  <a:txBody>
                    <a:bodyPr/>
                    <a:lstStyle/>
                    <a:p>
                      <a:pPr algn="ctr"/>
                      <a:r>
                        <a:rPr lang="en-US" i="1" dirty="0">
                          <a:solidFill>
                            <a:srgbClr val="FFC000"/>
                          </a:solidFill>
                        </a:rPr>
                        <a:t>&lt;&lt;Scanning&gt;&gt;</a:t>
                      </a:r>
                    </a:p>
                  </a:txBody>
                  <a:tcPr/>
                </a:tc>
                <a:extLst>
                  <a:ext uri="{0D108BD9-81ED-4DB2-BD59-A6C34878D82A}">
                    <a16:rowId xmlns:a16="http://schemas.microsoft.com/office/drawing/2014/main" val="4166106631"/>
                  </a:ext>
                </a:extLst>
              </a:tr>
              <a:tr h="370840">
                <a:tc>
                  <a:txBody>
                    <a:bodyPr/>
                    <a:lstStyle/>
                    <a:p>
                      <a:pPr marL="0" indent="0" algn="ctr" defTabSz="457200" rtl="0" eaLnBrk="1" latinLnBrk="0" hangingPunct="1">
                        <a:buFontTx/>
                        <a:buNone/>
                      </a:pPr>
                      <a:r>
                        <a:rPr kumimoji="0" lang="en-US" sz="1400" b="1" i="1" kern="1200" dirty="0">
                          <a:solidFill>
                            <a:schemeClr val="bg1"/>
                          </a:solidFill>
                          <a:latin typeface="+mn-lt"/>
                          <a:ea typeface="+mn-ea"/>
                          <a:cs typeface="+mn-cs"/>
                        </a:rPr>
                        <a:t>See Slide 9</a:t>
                      </a:r>
                    </a:p>
                  </a:txBody>
                  <a:tcPr/>
                </a:tc>
                <a:extLst>
                  <a:ext uri="{0D108BD9-81ED-4DB2-BD59-A6C34878D82A}">
                    <a16:rowId xmlns:a16="http://schemas.microsoft.com/office/drawing/2014/main" val="2159287020"/>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3461446247"/>
              </p:ext>
            </p:extLst>
          </p:nvPr>
        </p:nvGraphicFramePr>
        <p:xfrm>
          <a:off x="8639694" y="2947272"/>
          <a:ext cx="2278784" cy="741680"/>
        </p:xfrm>
        <a:graphic>
          <a:graphicData uri="http://schemas.openxmlformats.org/drawingml/2006/table">
            <a:tbl>
              <a:tblPr firstRow="1" bandRow="1">
                <a:tableStyleId>{073A0DAA-6AF3-43AB-8588-CEC1D06C72B9}</a:tableStyleId>
              </a:tblPr>
              <a:tblGrid>
                <a:gridCol w="2278784">
                  <a:extLst>
                    <a:ext uri="{9D8B030D-6E8A-4147-A177-3AD203B41FA5}">
                      <a16:colId xmlns:a16="http://schemas.microsoft.com/office/drawing/2014/main" val="3845927606"/>
                    </a:ext>
                  </a:extLst>
                </a:gridCol>
              </a:tblGrid>
              <a:tr h="370840">
                <a:tc>
                  <a:txBody>
                    <a:bodyPr/>
                    <a:lstStyle/>
                    <a:p>
                      <a:pPr algn="ctr"/>
                      <a:r>
                        <a:rPr lang="en-US" i="1" dirty="0">
                          <a:solidFill>
                            <a:srgbClr val="FFC000"/>
                          </a:solidFill>
                        </a:rPr>
                        <a:t>&lt;&lt;Bombing&gt;&gt;</a:t>
                      </a:r>
                    </a:p>
                  </a:txBody>
                  <a:tcPr/>
                </a:tc>
                <a:extLst>
                  <a:ext uri="{0D108BD9-81ED-4DB2-BD59-A6C34878D82A}">
                    <a16:rowId xmlns:a16="http://schemas.microsoft.com/office/drawing/2014/main" val="4166106631"/>
                  </a:ext>
                </a:extLst>
              </a:tr>
              <a:tr h="370840">
                <a:tc>
                  <a:txBody>
                    <a:bodyPr/>
                    <a:lstStyle/>
                    <a:p>
                      <a:pPr marL="0" indent="0" algn="ctr" defTabSz="457200" rtl="0" eaLnBrk="1" latinLnBrk="0" hangingPunct="1">
                        <a:buFontTx/>
                        <a:buNone/>
                      </a:pPr>
                      <a:r>
                        <a:rPr kumimoji="0" lang="en-US" sz="1400" b="1" i="1" kern="1200" dirty="0">
                          <a:solidFill>
                            <a:schemeClr val="bg1"/>
                          </a:solidFill>
                          <a:latin typeface="+mn-lt"/>
                          <a:ea typeface="+mn-ea"/>
                          <a:cs typeface="+mn-cs"/>
                        </a:rPr>
                        <a:t>See Slide 9</a:t>
                      </a:r>
                    </a:p>
                  </a:txBody>
                  <a:tcPr/>
                </a:tc>
                <a:extLst>
                  <a:ext uri="{0D108BD9-81ED-4DB2-BD59-A6C34878D82A}">
                    <a16:rowId xmlns:a16="http://schemas.microsoft.com/office/drawing/2014/main" val="2159287020"/>
                  </a:ext>
                </a:extLst>
              </a:tr>
            </a:tbl>
          </a:graphicData>
        </a:graphic>
      </p:graphicFrame>
      <p:cxnSp>
        <p:nvCxnSpPr>
          <p:cNvPr id="24" name="Straight Arrow Connector 23"/>
          <p:cNvCxnSpPr>
            <a:endCxn id="22" idx="1"/>
          </p:cNvCxnSpPr>
          <p:nvPr/>
        </p:nvCxnSpPr>
        <p:spPr>
          <a:xfrm>
            <a:off x="5439294" y="1565102"/>
            <a:ext cx="3200400" cy="895858"/>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23" idx="1"/>
          </p:cNvCxnSpPr>
          <p:nvPr/>
        </p:nvCxnSpPr>
        <p:spPr>
          <a:xfrm>
            <a:off x="7572894" y="2927050"/>
            <a:ext cx="1066800" cy="39106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371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927" y="214305"/>
            <a:ext cx="5116564" cy="719377"/>
          </a:xfrm>
        </p:spPr>
        <p:txBody>
          <a:bodyPr/>
          <a:lstStyle/>
          <a:p>
            <a:r>
              <a:rPr lang="en-US" b="1" dirty="0">
                <a:solidFill>
                  <a:srgbClr val="FFC000"/>
                </a:solidFill>
              </a:rPr>
              <a:t>Program Structure</a:t>
            </a:r>
          </a:p>
        </p:txBody>
      </p:sp>
      <p:sp>
        <p:nvSpPr>
          <p:cNvPr id="4" name="Slide Number Placeholder 3"/>
          <p:cNvSpPr>
            <a:spLocks noGrp="1"/>
          </p:cNvSpPr>
          <p:nvPr>
            <p:ph type="sldNum" sz="quarter" idx="12"/>
          </p:nvPr>
        </p:nvSpPr>
        <p:spPr/>
        <p:txBody>
          <a:bodyPr/>
          <a:lstStyle/>
          <a:p>
            <a:fld id="{D57F1E4F-1CFF-5643-939E-02111984F565}" type="slidenum">
              <a:rPr lang="en-US" smtClean="0"/>
              <a:t>3</a:t>
            </a:fld>
            <a:endParaRPr lang="en-US" dirty="0"/>
          </a:p>
        </p:txBody>
      </p:sp>
      <p:sp>
        <p:nvSpPr>
          <p:cNvPr id="26" name="TextBox 25"/>
          <p:cNvSpPr txBox="1"/>
          <p:nvPr/>
        </p:nvSpPr>
        <p:spPr>
          <a:xfrm>
            <a:off x="3987953" y="1136820"/>
            <a:ext cx="3664439" cy="307777"/>
          </a:xfrm>
          <a:prstGeom prst="rect">
            <a:avLst/>
          </a:prstGeom>
          <a:solidFill>
            <a:schemeClr val="bg1"/>
          </a:solidFill>
          <a:ln>
            <a:solidFill>
              <a:srgbClr val="FFC000"/>
            </a:solidFill>
          </a:ln>
        </p:spPr>
        <p:txBody>
          <a:bodyPr wrap="square" rtlCol="0">
            <a:spAutoFit/>
          </a:bodyPr>
          <a:lstStyle/>
          <a:p>
            <a:r>
              <a:rPr lang="en-US" sz="1400" b="1" dirty="0">
                <a:solidFill>
                  <a:srgbClr val="FFC000"/>
                </a:solidFill>
              </a:rPr>
              <a:t>Structure your program </a:t>
            </a:r>
            <a:r>
              <a:rPr lang="en-US" sz="1400" b="1" dirty="0">
                <a:solidFill>
                  <a:srgbClr val="FF0000"/>
                </a:solidFill>
              </a:rPr>
              <a:t>EXACTLY</a:t>
            </a:r>
            <a:r>
              <a:rPr lang="en-US" sz="1400" b="1" dirty="0">
                <a:solidFill>
                  <a:srgbClr val="FFC000"/>
                </a:solidFill>
              </a:rPr>
              <a:t> like this</a:t>
            </a:r>
          </a:p>
        </p:txBody>
      </p:sp>
      <p:sp>
        <p:nvSpPr>
          <p:cNvPr id="27" name="TextBox 26"/>
          <p:cNvSpPr txBox="1"/>
          <p:nvPr/>
        </p:nvSpPr>
        <p:spPr>
          <a:xfrm>
            <a:off x="3987953" y="1640315"/>
            <a:ext cx="3664439" cy="307777"/>
          </a:xfrm>
          <a:prstGeom prst="rect">
            <a:avLst/>
          </a:prstGeom>
          <a:solidFill>
            <a:schemeClr val="bg1"/>
          </a:solidFill>
          <a:ln>
            <a:solidFill>
              <a:srgbClr val="FFC000"/>
            </a:solidFill>
          </a:ln>
        </p:spPr>
        <p:txBody>
          <a:bodyPr wrap="square" rtlCol="0">
            <a:spAutoFit/>
          </a:bodyPr>
          <a:lstStyle/>
          <a:p>
            <a:r>
              <a:rPr lang="en-US" sz="1400" b="1" dirty="0">
                <a:solidFill>
                  <a:srgbClr val="FFC000"/>
                </a:solidFill>
              </a:rPr>
              <a:t>Include main method here See slide 10</a:t>
            </a:r>
          </a:p>
        </p:txBody>
      </p:sp>
      <p:pic>
        <p:nvPicPr>
          <p:cNvPr id="5" name="Picture 4" descr="Screen Clipping"/>
          <p:cNvPicPr>
            <a:picLocks noChangeAspect="1"/>
          </p:cNvPicPr>
          <p:nvPr/>
        </p:nvPicPr>
        <p:blipFill rotWithShape="1">
          <a:blip r:embed="rId2">
            <a:extLst>
              <a:ext uri="{28A0092B-C50C-407E-A947-70E740481C1C}">
                <a14:useLocalDpi xmlns:a14="http://schemas.microsoft.com/office/drawing/2010/main" val="0"/>
              </a:ext>
            </a:extLst>
          </a:blip>
          <a:srcRect l="8005"/>
          <a:stretch/>
        </p:blipFill>
        <p:spPr>
          <a:xfrm>
            <a:off x="332510" y="1063416"/>
            <a:ext cx="3073233" cy="5455188"/>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cxnSp>
        <p:nvCxnSpPr>
          <p:cNvPr id="7" name="Straight Arrow Connector 6"/>
          <p:cNvCxnSpPr>
            <a:stCxn id="27" idx="1"/>
          </p:cNvCxnSpPr>
          <p:nvPr/>
        </p:nvCxnSpPr>
        <p:spPr>
          <a:xfrm flipH="1" flipV="1">
            <a:off x="3186545" y="1640315"/>
            <a:ext cx="801408" cy="1538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435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927" y="214305"/>
            <a:ext cx="4385167" cy="719377"/>
          </a:xfrm>
        </p:spPr>
        <p:txBody>
          <a:bodyPr/>
          <a:lstStyle/>
          <a:p>
            <a:r>
              <a:rPr lang="en-US" b="1" dirty="0">
                <a:solidFill>
                  <a:srgbClr val="FFC000"/>
                </a:solidFill>
              </a:rPr>
              <a:t>TieFighter Class</a:t>
            </a:r>
          </a:p>
        </p:txBody>
      </p:sp>
      <p:sp>
        <p:nvSpPr>
          <p:cNvPr id="4" name="Slide Number Placeholder 3"/>
          <p:cNvSpPr>
            <a:spLocks noGrp="1"/>
          </p:cNvSpPr>
          <p:nvPr>
            <p:ph type="sldNum" sz="quarter" idx="12"/>
          </p:nvPr>
        </p:nvSpPr>
        <p:spPr/>
        <p:txBody>
          <a:bodyPr/>
          <a:lstStyle/>
          <a:p>
            <a:fld id="{D57F1E4F-1CFF-5643-939E-02111984F565}" type="slidenum">
              <a:rPr lang="en-US" smtClean="0"/>
              <a:t>4</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244493925"/>
              </p:ext>
            </p:extLst>
          </p:nvPr>
        </p:nvGraphicFramePr>
        <p:xfrm>
          <a:off x="2924925" y="1198682"/>
          <a:ext cx="4290687" cy="3850640"/>
        </p:xfrm>
        <a:graphic>
          <a:graphicData uri="http://schemas.openxmlformats.org/drawingml/2006/table">
            <a:tbl>
              <a:tblPr firstRow="1" bandRow="1">
                <a:tableStyleId>{073A0DAA-6AF3-43AB-8588-CEC1D06C72B9}</a:tableStyleId>
              </a:tblPr>
              <a:tblGrid>
                <a:gridCol w="4290687">
                  <a:extLst>
                    <a:ext uri="{9D8B030D-6E8A-4147-A177-3AD203B41FA5}">
                      <a16:colId xmlns:a16="http://schemas.microsoft.com/office/drawing/2014/main" val="3845927606"/>
                    </a:ext>
                  </a:extLst>
                </a:gridCol>
              </a:tblGrid>
              <a:tr h="370840">
                <a:tc>
                  <a:txBody>
                    <a:bodyPr/>
                    <a:lstStyle/>
                    <a:p>
                      <a:pPr algn="ctr"/>
                      <a:r>
                        <a:rPr lang="en-US" i="1" dirty="0">
                          <a:solidFill>
                            <a:srgbClr val="FFC000"/>
                          </a:solidFill>
                        </a:rPr>
                        <a:t>TieFighter</a:t>
                      </a:r>
                    </a:p>
                  </a:txBody>
                  <a:tcPr/>
                </a:tc>
                <a:extLst>
                  <a:ext uri="{0D108BD9-81ED-4DB2-BD59-A6C34878D82A}">
                    <a16:rowId xmlns:a16="http://schemas.microsoft.com/office/drawing/2014/main" val="4166106631"/>
                  </a:ext>
                </a:extLst>
              </a:tr>
              <a:tr h="370840">
                <a:tc>
                  <a:txBody>
                    <a:bodyPr/>
                    <a:lstStyle/>
                    <a:p>
                      <a:pPr marL="0" indent="0">
                        <a:buFontTx/>
                        <a:buNone/>
                      </a:pPr>
                      <a:r>
                        <a:rPr lang="en-US" sz="1200" b="1" dirty="0"/>
                        <a:t>-manufacturer: String</a:t>
                      </a:r>
                    </a:p>
                    <a:p>
                      <a:pPr marL="0" indent="0">
                        <a:buFontTx/>
                        <a:buNone/>
                      </a:pPr>
                      <a:r>
                        <a:rPr lang="en-US" sz="1200" b="1" dirty="0">
                          <a:solidFill>
                            <a:schemeClr val="bg1"/>
                          </a:solidFill>
                        </a:rPr>
                        <a:t>-IDNumber: String</a:t>
                      </a:r>
                    </a:p>
                    <a:p>
                      <a:pPr marL="0" indent="0" algn="l" rtl="0" eaLnBrk="1" latinLnBrk="0" hangingPunct="1">
                        <a:buFontTx/>
                        <a:buNone/>
                      </a:pPr>
                      <a:r>
                        <a:rPr lang="en-US" sz="1200" b="1" dirty="0"/>
                        <a:t>-model: String</a:t>
                      </a:r>
                    </a:p>
                    <a:p>
                      <a:pPr marL="0" indent="0" algn="l" rtl="0" eaLnBrk="1" latinLnBrk="0" hangingPunct="1">
                        <a:buFontTx/>
                        <a:buNone/>
                      </a:pPr>
                      <a:r>
                        <a:rPr kumimoji="0" lang="en-US" sz="1200" b="1" kern="1200" dirty="0">
                          <a:solidFill>
                            <a:schemeClr val="bg1"/>
                          </a:solidFill>
                          <a:latin typeface="+mn-lt"/>
                          <a:ea typeface="+mn-ea"/>
                          <a:cs typeface="+mn-cs"/>
                        </a:rPr>
                        <a:t>-wpns: TieWeapon[ ]</a:t>
                      </a:r>
                    </a:p>
                    <a:p>
                      <a:pPr marL="0" indent="0" algn="l" rtl="0" eaLnBrk="1" latinLnBrk="0" hangingPunct="1">
                        <a:buFontTx/>
                        <a:buNone/>
                      </a:pPr>
                      <a:r>
                        <a:rPr kumimoji="0" lang="en-US" sz="1200" b="1" kern="1200" dirty="0">
                          <a:solidFill>
                            <a:schemeClr val="bg1"/>
                          </a:solidFill>
                          <a:latin typeface="+mn-lt"/>
                          <a:ea typeface="+mn-ea"/>
                          <a:cs typeface="+mn-cs"/>
                        </a:rPr>
                        <a:t>-pilot: TiePilot</a:t>
                      </a:r>
                    </a:p>
                    <a:p>
                      <a:pPr marL="0" indent="0" algn="l" rtl="0" eaLnBrk="1" latinLnBrk="0" hangingPunct="1">
                        <a:buFontTx/>
                        <a:buNone/>
                      </a:pPr>
                      <a:r>
                        <a:rPr lang="en-US" sz="1200" b="1" dirty="0"/>
                        <a:t>-fighterClass: String</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-length: double</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-width: double</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-height: double</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-fuelCapacity: int</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-maxSpeed: int</a:t>
                      </a:r>
                    </a:p>
                    <a:p>
                      <a:pPr marL="0" indent="0" algn="l" rtl="0" eaLnBrk="1" latinLnBrk="0" hangingPunct="1">
                        <a:buFontTx/>
                        <a:buNone/>
                      </a:pPr>
                      <a:r>
                        <a:rPr kumimoji="0" lang="en-US" sz="1200" b="1" kern="1200" dirty="0">
                          <a:solidFill>
                            <a:schemeClr val="bg1"/>
                          </a:solidFill>
                          <a:latin typeface="+mn-lt"/>
                          <a:ea typeface="+mn-ea"/>
                          <a:cs typeface="+mn-cs"/>
                        </a:rPr>
                        <a:t>-isLanded: boolean</a:t>
                      </a:r>
                    </a:p>
                    <a:p>
                      <a:pPr marL="0" indent="0" algn="l" rtl="0" eaLnBrk="1" latinLnBrk="0" hangingPunct="1">
                        <a:buFontTx/>
                        <a:buNone/>
                      </a:pPr>
                      <a:r>
                        <a:rPr kumimoji="0" lang="en-US" sz="1200" b="1" kern="1200" dirty="0">
                          <a:solidFill>
                            <a:schemeClr val="bg1"/>
                          </a:solidFill>
                          <a:latin typeface="+mn-lt"/>
                          <a:ea typeface="+mn-ea"/>
                          <a:cs typeface="+mn-cs"/>
                        </a:rPr>
                        <a:t>-isSpaceborne: boolean</a:t>
                      </a:r>
                    </a:p>
                    <a:p>
                      <a:pPr marL="0" indent="0" algn="l" rtl="0" eaLnBrk="1" latinLnBrk="0" hangingPunct="1">
                        <a:buFontTx/>
                        <a:buNone/>
                      </a:pPr>
                      <a:r>
                        <a:rPr kumimoji="0" lang="en-US" sz="1200" b="1" kern="1200" dirty="0">
                          <a:solidFill>
                            <a:schemeClr val="bg1"/>
                          </a:solidFill>
                          <a:latin typeface="+mn-lt"/>
                          <a:ea typeface="+mn-ea"/>
                          <a:cs typeface="+mn-cs"/>
                        </a:rPr>
                        <a:t>-currentLocation: Location</a:t>
                      </a:r>
                      <a:endParaRPr kumimoji="0" lang="en-US" sz="1200" b="1" i="1" kern="1200" dirty="0">
                        <a:solidFill>
                          <a:schemeClr val="bg1"/>
                        </a:solidFill>
                        <a:latin typeface="+mn-lt"/>
                        <a:ea typeface="+mn-ea"/>
                        <a:cs typeface="+mn-cs"/>
                      </a:endParaRPr>
                    </a:p>
                  </a:txBody>
                  <a:tcPr/>
                </a:tc>
                <a:extLst>
                  <a:ext uri="{0D108BD9-81ED-4DB2-BD59-A6C34878D82A}">
                    <a16:rowId xmlns:a16="http://schemas.microsoft.com/office/drawing/2014/main" val="2159287020"/>
                  </a:ext>
                </a:extLst>
              </a:tr>
              <a:tr h="370840">
                <a:tc>
                  <a:txBody>
                    <a:bodyPr/>
                    <a:lstStyle/>
                    <a:p>
                      <a:pPr marL="0" indent="0" algn="l" rtl="0" eaLnBrk="1" latinLnBrk="0" hangingPunct="1">
                        <a:buFontTx/>
                        <a:buNone/>
                      </a:pPr>
                      <a:r>
                        <a:rPr kumimoji="0" lang="en-US" sz="1200" b="1" i="1" kern="1200" dirty="0">
                          <a:solidFill>
                            <a:schemeClr val="bg1"/>
                          </a:solidFill>
                          <a:latin typeface="+mn-lt"/>
                          <a:ea typeface="+mn-ea"/>
                          <a:cs typeface="+mn-cs"/>
                        </a:rPr>
                        <a:t>TieFighter(IDNumber:String, pilot:TiePilot)</a:t>
                      </a:r>
                    </a:p>
                  </a:txBody>
                  <a:tcPr/>
                </a:tc>
                <a:extLst>
                  <a:ext uri="{0D108BD9-81ED-4DB2-BD59-A6C34878D82A}">
                    <a16:rowId xmlns:a16="http://schemas.microsoft.com/office/drawing/2014/main" val="141933897"/>
                  </a:ext>
                </a:extLst>
              </a:tr>
              <a:tr h="370840">
                <a:tc>
                  <a:txBody>
                    <a:bodyPr/>
                    <a:lstStyle/>
                    <a:p>
                      <a:pPr marL="0" indent="0" algn="l" rtl="0" eaLnBrk="1" latinLnBrk="0" hangingPunct="1">
                        <a:buFontTx/>
                        <a:buNone/>
                      </a:pPr>
                      <a:r>
                        <a:rPr kumimoji="0" lang="en-US" sz="1200" b="1" i="0" kern="1200" dirty="0">
                          <a:solidFill>
                            <a:schemeClr val="bg1"/>
                          </a:solidFill>
                          <a:latin typeface="+mn-lt"/>
                          <a:ea typeface="+mn-ea"/>
                          <a:cs typeface="+mn-cs"/>
                        </a:rPr>
                        <a:t>+displayFighterData(): void</a:t>
                      </a:r>
                    </a:p>
                    <a:p>
                      <a:pPr marL="0" indent="0" algn="l" rtl="0" eaLnBrk="1" latinLnBrk="0" hangingPunct="1">
                        <a:buFontTx/>
                        <a:buNone/>
                      </a:pPr>
                      <a:r>
                        <a:rPr kumimoji="0" lang="en-US" sz="1200" b="1" i="1" kern="1200" dirty="0">
                          <a:solidFill>
                            <a:schemeClr val="bg1"/>
                          </a:solidFill>
                          <a:latin typeface="+mn-lt"/>
                          <a:ea typeface="+mn-ea"/>
                          <a:cs typeface="+mn-cs"/>
                        </a:rPr>
                        <a:t>+abstract FiresCannons(): void</a:t>
                      </a:r>
                    </a:p>
                  </a:txBody>
                  <a:tcPr/>
                </a:tc>
                <a:extLst>
                  <a:ext uri="{0D108BD9-81ED-4DB2-BD59-A6C34878D82A}">
                    <a16:rowId xmlns:a16="http://schemas.microsoft.com/office/drawing/2014/main" val="236872029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803362770"/>
              </p:ext>
            </p:extLst>
          </p:nvPr>
        </p:nvGraphicFramePr>
        <p:xfrm>
          <a:off x="107290" y="5371836"/>
          <a:ext cx="4292700" cy="1294346"/>
        </p:xfrm>
        <a:graphic>
          <a:graphicData uri="http://schemas.openxmlformats.org/drawingml/2006/table">
            <a:tbl>
              <a:tblPr firstRow="1" bandRow="1">
                <a:tableStyleId>{073A0DAA-6AF3-43AB-8588-CEC1D06C72B9}</a:tableStyleId>
              </a:tblPr>
              <a:tblGrid>
                <a:gridCol w="4292700">
                  <a:extLst>
                    <a:ext uri="{9D8B030D-6E8A-4147-A177-3AD203B41FA5}">
                      <a16:colId xmlns:a16="http://schemas.microsoft.com/office/drawing/2014/main" val="3845927606"/>
                    </a:ext>
                  </a:extLst>
                </a:gridCol>
              </a:tblGrid>
              <a:tr h="318986">
                <a:tc>
                  <a:txBody>
                    <a:bodyPr/>
                    <a:lstStyle/>
                    <a:p>
                      <a:pPr algn="ctr"/>
                      <a:r>
                        <a:rPr lang="en-US" sz="1200" i="0" dirty="0">
                          <a:solidFill>
                            <a:srgbClr val="FFC000"/>
                          </a:solidFill>
                        </a:rPr>
                        <a:t>TieFighter_S</a:t>
                      </a:r>
                    </a:p>
                  </a:txBody>
                  <a:tcPr/>
                </a:tc>
                <a:extLst>
                  <a:ext uri="{0D108BD9-81ED-4DB2-BD59-A6C34878D82A}">
                    <a16:rowId xmlns:a16="http://schemas.microsoft.com/office/drawing/2014/main" val="4166106631"/>
                  </a:ext>
                </a:extLst>
              </a:tr>
              <a:tr h="262386">
                <a:tc>
                  <a:txBody>
                    <a:bodyPr/>
                    <a:lstStyle/>
                    <a:p>
                      <a:pPr marL="0" indent="0" algn="ctr" defTabSz="457200" rtl="0" eaLnBrk="1" latinLnBrk="0" hangingPunct="1">
                        <a:buFontTx/>
                        <a:buNone/>
                      </a:pPr>
                      <a:r>
                        <a:rPr kumimoji="0" lang="en-US" sz="1200" b="1" i="1" kern="1200" dirty="0">
                          <a:solidFill>
                            <a:schemeClr val="bg1"/>
                          </a:solidFill>
                          <a:latin typeface="+mn-lt"/>
                          <a:ea typeface="+mn-ea"/>
                          <a:cs typeface="+mn-cs"/>
                        </a:rPr>
                        <a:t>See Slide 6 for attribute values</a:t>
                      </a:r>
                    </a:p>
                  </a:txBody>
                  <a:tcPr/>
                </a:tc>
                <a:extLst>
                  <a:ext uri="{0D108BD9-81ED-4DB2-BD59-A6C34878D82A}">
                    <a16:rowId xmlns:a16="http://schemas.microsoft.com/office/drawing/2014/main" val="2159287020"/>
                  </a:ext>
                </a:extLst>
              </a:tr>
              <a:tr h="21837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bg1"/>
                          </a:solidFill>
                          <a:latin typeface="+mn-lt"/>
                          <a:ea typeface="+mn-ea"/>
                          <a:cs typeface="+mn-cs"/>
                        </a:rPr>
                        <a:t>TieFighter_S(IDNumber:String, pilot:TiePilot)</a:t>
                      </a:r>
                    </a:p>
                  </a:txBody>
                  <a:tcPr/>
                </a:tc>
                <a:extLst>
                  <a:ext uri="{0D108BD9-81ED-4DB2-BD59-A6C34878D82A}">
                    <a16:rowId xmlns:a16="http://schemas.microsoft.com/office/drawing/2014/main" val="687056956"/>
                  </a:ext>
                </a:extLst>
              </a:tr>
              <a:tr h="39327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0" lang="en-US" sz="1200" b="1" i="0" kern="1200" dirty="0">
                          <a:solidFill>
                            <a:schemeClr val="bg1"/>
                          </a:solidFill>
                          <a:latin typeface="+mn-lt"/>
                          <a:ea typeface="+mn-ea"/>
                          <a:cs typeface="+mn-cs"/>
                        </a:rPr>
                        <a:t>+FiresCannons()</a:t>
                      </a:r>
                    </a:p>
                    <a:p>
                      <a:pPr marL="0" marR="0" indent="0" algn="l" defTabSz="457200" rtl="0" eaLnBrk="1" fontAlgn="auto" latinLnBrk="0" hangingPunct="1">
                        <a:lnSpc>
                          <a:spcPct val="100000"/>
                        </a:lnSpc>
                        <a:spcBef>
                          <a:spcPts val="0"/>
                        </a:spcBef>
                        <a:spcAft>
                          <a:spcPts val="0"/>
                        </a:spcAft>
                        <a:buClrTx/>
                        <a:buSzTx/>
                        <a:buFontTx/>
                        <a:buNone/>
                        <a:tabLst/>
                        <a:defRPr/>
                      </a:pPr>
                      <a:r>
                        <a:rPr kumimoji="0" lang="en-US" sz="1000" b="1" i="0" kern="1200" dirty="0">
                          <a:solidFill>
                            <a:schemeClr val="bg1"/>
                          </a:solidFill>
                          <a:latin typeface="+mn-lt"/>
                          <a:ea typeface="+mn-ea"/>
                          <a:cs typeface="+mn-cs"/>
                        </a:rPr>
                        <a:t>Implements all methods in Maneuvering and Scanning Interface</a:t>
                      </a:r>
                    </a:p>
                  </a:txBody>
                  <a:tcPr/>
                </a:tc>
                <a:extLst>
                  <a:ext uri="{0D108BD9-81ED-4DB2-BD59-A6C34878D82A}">
                    <a16:rowId xmlns:a16="http://schemas.microsoft.com/office/drawing/2014/main" val="17505713"/>
                  </a:ext>
                </a:extLst>
              </a:tr>
            </a:tbl>
          </a:graphicData>
        </a:graphic>
      </p:graphicFrame>
      <p:sp>
        <p:nvSpPr>
          <p:cNvPr id="21" name="Oval 20"/>
          <p:cNvSpPr/>
          <p:nvPr/>
        </p:nvSpPr>
        <p:spPr>
          <a:xfrm>
            <a:off x="4804048" y="6618040"/>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Elbow Connector 26"/>
          <p:cNvCxnSpPr>
            <a:stCxn id="6" idx="2"/>
            <a:endCxn id="7" idx="0"/>
          </p:cNvCxnSpPr>
          <p:nvPr/>
        </p:nvCxnSpPr>
        <p:spPr>
          <a:xfrm rot="5400000">
            <a:off x="3500697" y="3802265"/>
            <a:ext cx="322514" cy="281662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6" idx="2"/>
            <a:endCxn id="46" idx="0"/>
          </p:cNvCxnSpPr>
          <p:nvPr/>
        </p:nvCxnSpPr>
        <p:spPr>
          <a:xfrm rot="16200000" flipH="1">
            <a:off x="5868007" y="4251582"/>
            <a:ext cx="322514" cy="191799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6" name="Table 45"/>
          <p:cNvGraphicFramePr>
            <a:graphicFrameLocks noGrp="1"/>
          </p:cNvGraphicFramePr>
          <p:nvPr>
            <p:extLst>
              <p:ext uri="{D42A27DB-BD31-4B8C-83A1-F6EECF244321}">
                <p14:modId xmlns:p14="http://schemas.microsoft.com/office/powerpoint/2010/main" val="2767152457"/>
              </p:ext>
            </p:extLst>
          </p:nvPr>
        </p:nvGraphicFramePr>
        <p:xfrm>
          <a:off x="4561594" y="5371836"/>
          <a:ext cx="4853335" cy="1294346"/>
        </p:xfrm>
        <a:graphic>
          <a:graphicData uri="http://schemas.openxmlformats.org/drawingml/2006/table">
            <a:tbl>
              <a:tblPr firstRow="1" bandRow="1">
                <a:tableStyleId>{073A0DAA-6AF3-43AB-8588-CEC1D06C72B9}</a:tableStyleId>
              </a:tblPr>
              <a:tblGrid>
                <a:gridCol w="4853335">
                  <a:extLst>
                    <a:ext uri="{9D8B030D-6E8A-4147-A177-3AD203B41FA5}">
                      <a16:colId xmlns:a16="http://schemas.microsoft.com/office/drawing/2014/main" val="3845927606"/>
                    </a:ext>
                  </a:extLst>
                </a:gridCol>
              </a:tblGrid>
              <a:tr h="318986">
                <a:tc>
                  <a:txBody>
                    <a:bodyPr/>
                    <a:lstStyle/>
                    <a:p>
                      <a:pPr algn="ctr"/>
                      <a:r>
                        <a:rPr lang="en-US" sz="1200" i="0" dirty="0">
                          <a:solidFill>
                            <a:srgbClr val="FFC000"/>
                          </a:solidFill>
                        </a:rPr>
                        <a:t>TieFighter_H</a:t>
                      </a:r>
                    </a:p>
                  </a:txBody>
                  <a:tcPr/>
                </a:tc>
                <a:extLst>
                  <a:ext uri="{0D108BD9-81ED-4DB2-BD59-A6C34878D82A}">
                    <a16:rowId xmlns:a16="http://schemas.microsoft.com/office/drawing/2014/main" val="4166106631"/>
                  </a:ext>
                </a:extLst>
              </a:tr>
              <a:tr h="262386">
                <a:tc>
                  <a:txBody>
                    <a:bodyPr/>
                    <a:lstStyle/>
                    <a:p>
                      <a:pPr marL="0" indent="0" algn="ctr" defTabSz="457200" rtl="0" eaLnBrk="1" latinLnBrk="0" hangingPunct="1">
                        <a:buFontTx/>
                        <a:buNone/>
                      </a:pPr>
                      <a:r>
                        <a:rPr kumimoji="0" lang="en-US" sz="1200" b="1" i="1" kern="1200" dirty="0">
                          <a:solidFill>
                            <a:schemeClr val="bg1"/>
                          </a:solidFill>
                          <a:latin typeface="+mn-lt"/>
                          <a:ea typeface="+mn-ea"/>
                          <a:cs typeface="+mn-cs"/>
                        </a:rPr>
                        <a:t>See Slide 6 for attribute values</a:t>
                      </a:r>
                    </a:p>
                  </a:txBody>
                  <a:tcPr/>
                </a:tc>
                <a:extLst>
                  <a:ext uri="{0D108BD9-81ED-4DB2-BD59-A6C34878D82A}">
                    <a16:rowId xmlns:a16="http://schemas.microsoft.com/office/drawing/2014/main" val="2159287020"/>
                  </a:ext>
                </a:extLst>
              </a:tr>
              <a:tr h="19121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bg1"/>
                          </a:solidFill>
                          <a:latin typeface="+mn-lt"/>
                          <a:ea typeface="+mn-ea"/>
                          <a:cs typeface="+mn-cs"/>
                        </a:rPr>
                        <a:t>TieFighter_H(IDNumber:String, pilot:TiePilot)</a:t>
                      </a:r>
                    </a:p>
                  </a:txBody>
                  <a:tcPr/>
                </a:tc>
                <a:extLst>
                  <a:ext uri="{0D108BD9-81ED-4DB2-BD59-A6C34878D82A}">
                    <a16:rowId xmlns:a16="http://schemas.microsoft.com/office/drawing/2014/main" val="687056956"/>
                  </a:ext>
                </a:extLst>
              </a:tr>
              <a:tr h="39327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0" lang="en-US" sz="1200" b="1" i="0" kern="1200" dirty="0">
                          <a:solidFill>
                            <a:schemeClr val="bg1"/>
                          </a:solidFill>
                          <a:latin typeface="+mn-lt"/>
                          <a:ea typeface="+mn-ea"/>
                          <a:cs typeface="+mn-cs"/>
                        </a:rPr>
                        <a:t>+FiresCannons()</a:t>
                      </a:r>
                    </a:p>
                    <a:p>
                      <a:pPr marL="0" marR="0" indent="0" algn="l" defTabSz="457200" rtl="0" eaLnBrk="1" fontAlgn="auto" latinLnBrk="0" hangingPunct="1">
                        <a:lnSpc>
                          <a:spcPct val="100000"/>
                        </a:lnSpc>
                        <a:spcBef>
                          <a:spcPts val="0"/>
                        </a:spcBef>
                        <a:spcAft>
                          <a:spcPts val="0"/>
                        </a:spcAft>
                        <a:buClrTx/>
                        <a:buSzTx/>
                        <a:buFontTx/>
                        <a:buNone/>
                        <a:tabLst/>
                        <a:defRPr/>
                      </a:pPr>
                      <a:r>
                        <a:rPr kumimoji="0" lang="en-US" sz="1000" b="1" i="0" kern="1200" dirty="0">
                          <a:solidFill>
                            <a:schemeClr val="bg1"/>
                          </a:solidFill>
                          <a:latin typeface="+mn-lt"/>
                          <a:ea typeface="+mn-ea"/>
                          <a:cs typeface="+mn-cs"/>
                        </a:rPr>
                        <a:t>Implements all methods in Maneuvering, Scanning,</a:t>
                      </a:r>
                      <a:r>
                        <a:rPr kumimoji="0" lang="en-US" sz="1000" b="1" i="0" kern="1200" baseline="0" dirty="0">
                          <a:solidFill>
                            <a:schemeClr val="bg1"/>
                          </a:solidFill>
                          <a:latin typeface="+mn-lt"/>
                          <a:ea typeface="+mn-ea"/>
                          <a:cs typeface="+mn-cs"/>
                        </a:rPr>
                        <a:t> and Bombing Interface</a:t>
                      </a:r>
                      <a:endParaRPr kumimoji="0" lang="en-US" sz="1000" b="1" i="0" kern="1200" dirty="0">
                        <a:solidFill>
                          <a:schemeClr val="bg1"/>
                        </a:solidFill>
                        <a:latin typeface="+mn-lt"/>
                        <a:ea typeface="+mn-ea"/>
                        <a:cs typeface="+mn-cs"/>
                      </a:endParaRPr>
                    </a:p>
                  </a:txBody>
                  <a:tcPr/>
                </a:tc>
                <a:extLst>
                  <a:ext uri="{0D108BD9-81ED-4DB2-BD59-A6C34878D82A}">
                    <a16:rowId xmlns:a16="http://schemas.microsoft.com/office/drawing/2014/main" val="107711399"/>
                  </a:ext>
                </a:extLst>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4232803141"/>
              </p:ext>
            </p:extLst>
          </p:nvPr>
        </p:nvGraphicFramePr>
        <p:xfrm>
          <a:off x="8420379" y="1160582"/>
          <a:ext cx="2770360" cy="1920240"/>
        </p:xfrm>
        <a:graphic>
          <a:graphicData uri="http://schemas.openxmlformats.org/drawingml/2006/table">
            <a:tbl>
              <a:tblPr firstRow="1" bandRow="1">
                <a:tableStyleId>{073A0DAA-6AF3-43AB-8588-CEC1D06C72B9}</a:tableStyleId>
              </a:tblPr>
              <a:tblGrid>
                <a:gridCol w="2770360">
                  <a:extLst>
                    <a:ext uri="{9D8B030D-6E8A-4147-A177-3AD203B41FA5}">
                      <a16:colId xmlns:a16="http://schemas.microsoft.com/office/drawing/2014/main" val="3845927606"/>
                    </a:ext>
                  </a:extLst>
                </a:gridCol>
              </a:tblGrid>
              <a:tr h="316088">
                <a:tc>
                  <a:txBody>
                    <a:bodyPr/>
                    <a:lstStyle/>
                    <a:p>
                      <a:pPr algn="ctr"/>
                      <a:r>
                        <a:rPr lang="en-US" i="1" dirty="0">
                          <a:solidFill>
                            <a:srgbClr val="FFC000"/>
                          </a:solidFill>
                        </a:rPr>
                        <a:t>&lt;&lt;Maneuvering&gt;&gt;</a:t>
                      </a:r>
                    </a:p>
                  </a:txBody>
                  <a:tcPr/>
                </a:tc>
                <a:extLst>
                  <a:ext uri="{0D108BD9-81ED-4DB2-BD59-A6C34878D82A}">
                    <a16:rowId xmlns:a16="http://schemas.microsoft.com/office/drawing/2014/main" val="4166106631"/>
                  </a:ext>
                </a:extLst>
              </a:tr>
              <a:tr h="1497363">
                <a:tc>
                  <a:txBody>
                    <a:bodyPr/>
                    <a:lstStyle/>
                    <a:p>
                      <a:r>
                        <a:rPr lang="en-US" sz="1200" b="1" i="1" dirty="0"/>
                        <a:t>+abstract MoveLeft(): void</a:t>
                      </a:r>
                    </a:p>
                    <a:p>
                      <a:r>
                        <a:rPr lang="en-US" sz="1200" b="1" i="1" dirty="0"/>
                        <a:t>+abstract MoveRight(): void</a:t>
                      </a:r>
                    </a:p>
                    <a:p>
                      <a:r>
                        <a:rPr lang="en-US" sz="1200" b="1" i="1" dirty="0"/>
                        <a:t>+abstract MoveForward(): void</a:t>
                      </a:r>
                    </a:p>
                    <a:p>
                      <a:r>
                        <a:rPr lang="en-US" sz="1200" b="1" i="1" dirty="0"/>
                        <a:t>+abstract MoveBackward(): void</a:t>
                      </a:r>
                    </a:p>
                    <a:p>
                      <a:r>
                        <a:rPr lang="en-US" sz="1200" b="1" i="1" dirty="0"/>
                        <a:t>+abstract Ascend(): void</a:t>
                      </a:r>
                    </a:p>
                    <a:p>
                      <a:r>
                        <a:rPr lang="en-US" sz="1200" b="1" i="1" dirty="0"/>
                        <a:t>+abstract Descend(): void</a:t>
                      </a:r>
                    </a:p>
                    <a:p>
                      <a:r>
                        <a:rPr lang="en-US" sz="1200" b="1" i="1" dirty="0"/>
                        <a:t>+abstract Land(): void</a:t>
                      </a:r>
                    </a:p>
                    <a:p>
                      <a:r>
                        <a:rPr lang="en-US" sz="1200" b="1" i="1" dirty="0"/>
                        <a:t>+abstract Takeoff():</a:t>
                      </a:r>
                      <a:r>
                        <a:rPr lang="en-US" sz="1200" b="1" i="1" baseline="0" dirty="0"/>
                        <a:t> void</a:t>
                      </a:r>
                      <a:endParaRPr lang="en-US" sz="1200" b="1" i="1" dirty="0"/>
                    </a:p>
                  </a:txBody>
                  <a:tcPr/>
                </a:tc>
                <a:extLst>
                  <a:ext uri="{0D108BD9-81ED-4DB2-BD59-A6C34878D82A}">
                    <a16:rowId xmlns:a16="http://schemas.microsoft.com/office/drawing/2014/main" val="2159287020"/>
                  </a:ext>
                </a:extLst>
              </a:tr>
            </a:tbl>
          </a:graphicData>
        </a:graphic>
      </p:graphicFrame>
      <p:graphicFrame>
        <p:nvGraphicFramePr>
          <p:cNvPr id="51" name="Table 50"/>
          <p:cNvGraphicFramePr>
            <a:graphicFrameLocks noGrp="1"/>
          </p:cNvGraphicFramePr>
          <p:nvPr>
            <p:extLst>
              <p:ext uri="{D42A27DB-BD31-4B8C-83A1-F6EECF244321}">
                <p14:modId xmlns:p14="http://schemas.microsoft.com/office/powerpoint/2010/main" val="2890676281"/>
              </p:ext>
            </p:extLst>
          </p:nvPr>
        </p:nvGraphicFramePr>
        <p:xfrm>
          <a:off x="8420379" y="3191969"/>
          <a:ext cx="2770360" cy="640080"/>
        </p:xfrm>
        <a:graphic>
          <a:graphicData uri="http://schemas.openxmlformats.org/drawingml/2006/table">
            <a:tbl>
              <a:tblPr firstRow="1" bandRow="1">
                <a:tableStyleId>{073A0DAA-6AF3-43AB-8588-CEC1D06C72B9}</a:tableStyleId>
              </a:tblPr>
              <a:tblGrid>
                <a:gridCol w="2770360">
                  <a:extLst>
                    <a:ext uri="{9D8B030D-6E8A-4147-A177-3AD203B41FA5}">
                      <a16:colId xmlns:a16="http://schemas.microsoft.com/office/drawing/2014/main" val="3845927606"/>
                    </a:ext>
                  </a:extLst>
                </a:gridCol>
              </a:tblGrid>
              <a:tr h="226466">
                <a:tc>
                  <a:txBody>
                    <a:bodyPr/>
                    <a:lstStyle/>
                    <a:p>
                      <a:pPr algn="ctr"/>
                      <a:r>
                        <a:rPr lang="en-US" i="1" dirty="0">
                          <a:solidFill>
                            <a:srgbClr val="FFC000"/>
                          </a:solidFill>
                        </a:rPr>
                        <a:t>&lt;&lt;Scanning&gt;&gt;</a:t>
                      </a:r>
                    </a:p>
                  </a:txBody>
                  <a:tcPr/>
                </a:tc>
                <a:extLst>
                  <a:ext uri="{0D108BD9-81ED-4DB2-BD59-A6C34878D82A}">
                    <a16:rowId xmlns:a16="http://schemas.microsoft.com/office/drawing/2014/main" val="4166106631"/>
                  </a:ext>
                </a:extLst>
              </a:tr>
              <a:tr h="221058">
                <a:tc>
                  <a:txBody>
                    <a:bodyPr/>
                    <a:lstStyle/>
                    <a:p>
                      <a:r>
                        <a:rPr lang="en-US" sz="1200" b="1" i="1" dirty="0"/>
                        <a:t>+abstract scanTarget(): void</a:t>
                      </a:r>
                    </a:p>
                  </a:txBody>
                  <a:tcPr/>
                </a:tc>
                <a:extLst>
                  <a:ext uri="{0D108BD9-81ED-4DB2-BD59-A6C34878D82A}">
                    <a16:rowId xmlns:a16="http://schemas.microsoft.com/office/drawing/2014/main" val="2159287020"/>
                  </a:ext>
                </a:extLst>
              </a:tr>
            </a:tbl>
          </a:graphicData>
        </a:graphic>
      </p:graphicFrame>
      <p:graphicFrame>
        <p:nvGraphicFramePr>
          <p:cNvPr id="52" name="Table 51"/>
          <p:cNvGraphicFramePr>
            <a:graphicFrameLocks noGrp="1"/>
          </p:cNvGraphicFramePr>
          <p:nvPr>
            <p:extLst>
              <p:ext uri="{D42A27DB-BD31-4B8C-83A1-F6EECF244321}">
                <p14:modId xmlns:p14="http://schemas.microsoft.com/office/powerpoint/2010/main" val="2148585825"/>
              </p:ext>
            </p:extLst>
          </p:nvPr>
        </p:nvGraphicFramePr>
        <p:xfrm>
          <a:off x="9189266" y="3980529"/>
          <a:ext cx="2903147" cy="640080"/>
        </p:xfrm>
        <a:graphic>
          <a:graphicData uri="http://schemas.openxmlformats.org/drawingml/2006/table">
            <a:tbl>
              <a:tblPr firstRow="1" bandRow="1">
                <a:tableStyleId>{073A0DAA-6AF3-43AB-8588-CEC1D06C72B9}</a:tableStyleId>
              </a:tblPr>
              <a:tblGrid>
                <a:gridCol w="2903147">
                  <a:extLst>
                    <a:ext uri="{9D8B030D-6E8A-4147-A177-3AD203B41FA5}">
                      <a16:colId xmlns:a16="http://schemas.microsoft.com/office/drawing/2014/main" val="3845927606"/>
                    </a:ext>
                  </a:extLst>
                </a:gridCol>
              </a:tblGrid>
              <a:tr h="226466">
                <a:tc>
                  <a:txBody>
                    <a:bodyPr/>
                    <a:lstStyle/>
                    <a:p>
                      <a:pPr algn="ctr"/>
                      <a:r>
                        <a:rPr lang="en-US" i="1" dirty="0">
                          <a:solidFill>
                            <a:srgbClr val="FFC000"/>
                          </a:solidFill>
                        </a:rPr>
                        <a:t>&lt;&lt;Bombing&gt;&gt;</a:t>
                      </a:r>
                    </a:p>
                  </a:txBody>
                  <a:tcPr/>
                </a:tc>
                <a:extLst>
                  <a:ext uri="{0D108BD9-81ED-4DB2-BD59-A6C34878D82A}">
                    <a16:rowId xmlns:a16="http://schemas.microsoft.com/office/drawing/2014/main" val="4166106631"/>
                  </a:ext>
                </a:extLst>
              </a:tr>
              <a:tr h="221058">
                <a:tc>
                  <a:txBody>
                    <a:bodyPr/>
                    <a:lstStyle/>
                    <a:p>
                      <a:r>
                        <a:rPr lang="en-US" sz="1200" b="1" i="1" dirty="0"/>
                        <a:t>+abstract bombTarget(): boolean</a:t>
                      </a:r>
                    </a:p>
                  </a:txBody>
                  <a:tcPr/>
                </a:tc>
                <a:extLst>
                  <a:ext uri="{0D108BD9-81ED-4DB2-BD59-A6C34878D82A}">
                    <a16:rowId xmlns:a16="http://schemas.microsoft.com/office/drawing/2014/main" val="2159287020"/>
                  </a:ext>
                </a:extLst>
              </a:tr>
            </a:tbl>
          </a:graphicData>
        </a:graphic>
      </p:graphicFrame>
      <p:cxnSp>
        <p:nvCxnSpPr>
          <p:cNvPr id="57" name="Straight Arrow Connector 56"/>
          <p:cNvCxnSpPr>
            <a:endCxn id="48" idx="1"/>
          </p:cNvCxnSpPr>
          <p:nvPr/>
        </p:nvCxnSpPr>
        <p:spPr>
          <a:xfrm flipV="1">
            <a:off x="7215610" y="2120702"/>
            <a:ext cx="1204769" cy="577978"/>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51" idx="1"/>
          </p:cNvCxnSpPr>
          <p:nvPr/>
        </p:nvCxnSpPr>
        <p:spPr>
          <a:xfrm>
            <a:off x="7215610" y="2698680"/>
            <a:ext cx="1204769" cy="813329"/>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46" idx="3"/>
            <a:endCxn id="52" idx="2"/>
          </p:cNvCxnSpPr>
          <p:nvPr/>
        </p:nvCxnSpPr>
        <p:spPr>
          <a:xfrm flipV="1">
            <a:off x="9414929" y="4620609"/>
            <a:ext cx="1225910" cy="1398400"/>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653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02111984F565}" type="slidenum">
              <a:rPr lang="en-US" smtClean="0"/>
              <a:t>5</a:t>
            </a:fld>
            <a:endParaRPr lang="en-US" dirty="0"/>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1042" b="100000" l="17773" r="84375"/>
                    </a14:imgEffect>
                  </a14:imgLayer>
                </a14:imgProps>
              </a:ext>
              <a:ext uri="{28A0092B-C50C-407E-A947-70E740481C1C}">
                <a14:useLocalDpi xmlns:a14="http://schemas.microsoft.com/office/drawing/2010/main" val="0"/>
              </a:ext>
            </a:extLst>
          </a:blip>
          <a:stretch>
            <a:fillRect/>
          </a:stretch>
        </p:blipFill>
        <p:spPr>
          <a:xfrm>
            <a:off x="484781" y="1063416"/>
            <a:ext cx="3278909" cy="2459182"/>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39236752"/>
              </p:ext>
            </p:extLst>
          </p:nvPr>
        </p:nvGraphicFramePr>
        <p:xfrm>
          <a:off x="571013" y="3651320"/>
          <a:ext cx="3473334" cy="1925320"/>
        </p:xfrm>
        <a:graphic>
          <a:graphicData uri="http://schemas.openxmlformats.org/drawingml/2006/table">
            <a:tbl>
              <a:tblPr firstRow="1" bandRow="1">
                <a:tableStyleId>{073A0DAA-6AF3-43AB-8588-CEC1D06C72B9}</a:tableStyleId>
              </a:tblPr>
              <a:tblGrid>
                <a:gridCol w="3473334">
                  <a:extLst>
                    <a:ext uri="{9D8B030D-6E8A-4147-A177-3AD203B41FA5}">
                      <a16:colId xmlns:a16="http://schemas.microsoft.com/office/drawing/2014/main" val="744941827"/>
                    </a:ext>
                  </a:extLst>
                </a:gridCol>
              </a:tblGrid>
              <a:tr h="370840">
                <a:tc>
                  <a:txBody>
                    <a:bodyPr/>
                    <a:lstStyle/>
                    <a:p>
                      <a:pPr algn="ctr"/>
                      <a:r>
                        <a:rPr lang="en-US" dirty="0">
                          <a:solidFill>
                            <a:srgbClr val="FFC000"/>
                          </a:solidFill>
                        </a:rPr>
                        <a:t>General Specifications</a:t>
                      </a:r>
                    </a:p>
                  </a:txBody>
                  <a:tcPr/>
                </a:tc>
                <a:extLst>
                  <a:ext uri="{0D108BD9-81ED-4DB2-BD59-A6C34878D82A}">
                    <a16:rowId xmlns:a16="http://schemas.microsoft.com/office/drawing/2014/main" val="3302530477"/>
                  </a:ext>
                </a:extLst>
              </a:tr>
              <a:tr h="370840">
                <a:tc>
                  <a:txBody>
                    <a:bodyPr/>
                    <a:lstStyle/>
                    <a:p>
                      <a:pPr marL="0" indent="0">
                        <a:buFontTx/>
                        <a:buNone/>
                      </a:pPr>
                      <a:r>
                        <a:rPr lang="en-US" sz="1200" b="1" dirty="0"/>
                        <a:t>Manufacturer… Sienar Fleet Systems</a:t>
                      </a:r>
                      <a:endParaRPr lang="en-US" sz="1200" b="1" dirty="0">
                        <a:solidFill>
                          <a:srgbClr val="FF0000"/>
                        </a:solidFill>
                      </a:endParaRPr>
                    </a:p>
                    <a:p>
                      <a:pPr marL="0" indent="0" algn="l" rtl="0" eaLnBrk="1" latinLnBrk="0" hangingPunct="1">
                        <a:buFontTx/>
                        <a:buNone/>
                      </a:pPr>
                      <a:r>
                        <a:rPr lang="en-US" sz="1200" b="1" dirty="0"/>
                        <a:t>Model… Tie Standard</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FighterClass… Superiority</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Length… 6.3 meters</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Width… 6.4 meters</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Height… 7.5 meters</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FuelCapacity… 200 kilograms</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MaxSpeed… 1200 kilometers per hour</a:t>
                      </a:r>
                      <a:endParaRPr kumimoji="0" lang="en-US" sz="1200" b="1" kern="1200" dirty="0">
                        <a:solidFill>
                          <a:srgbClr val="FF0000"/>
                        </a:solidFill>
                        <a:latin typeface="+mn-lt"/>
                        <a:ea typeface="+mn-ea"/>
                        <a:cs typeface="+mn-cs"/>
                      </a:endParaRPr>
                    </a:p>
                  </a:txBody>
                  <a:tcPr/>
                </a:tc>
                <a:extLst>
                  <a:ext uri="{0D108BD9-81ED-4DB2-BD59-A6C34878D82A}">
                    <a16:rowId xmlns:a16="http://schemas.microsoft.com/office/drawing/2014/main" val="2472398356"/>
                  </a:ext>
                </a:extLst>
              </a:tr>
            </a:tbl>
          </a:graphicData>
        </a:graphic>
      </p:graphicFrame>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2594" b="98271" l="969" r="99419"/>
                    </a14:imgEffect>
                  </a14:imgLayer>
                </a14:imgProps>
              </a:ext>
              <a:ext uri="{28A0092B-C50C-407E-A947-70E740481C1C}">
                <a14:useLocalDpi xmlns:a14="http://schemas.microsoft.com/office/drawing/2010/main" val="0"/>
              </a:ext>
            </a:extLst>
          </a:blip>
          <a:stretch>
            <a:fillRect/>
          </a:stretch>
        </p:blipFill>
        <p:spPr>
          <a:xfrm>
            <a:off x="6319319" y="1063416"/>
            <a:ext cx="3440135" cy="2313424"/>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177325263"/>
              </p:ext>
            </p:extLst>
          </p:nvPr>
        </p:nvGraphicFramePr>
        <p:xfrm>
          <a:off x="6939164" y="3651320"/>
          <a:ext cx="3200400" cy="1925320"/>
        </p:xfrm>
        <a:graphic>
          <a:graphicData uri="http://schemas.openxmlformats.org/drawingml/2006/table">
            <a:tbl>
              <a:tblPr firstRow="1" bandRow="1">
                <a:tableStyleId>{073A0DAA-6AF3-43AB-8588-CEC1D06C72B9}</a:tableStyleId>
              </a:tblPr>
              <a:tblGrid>
                <a:gridCol w="3200400">
                  <a:extLst>
                    <a:ext uri="{9D8B030D-6E8A-4147-A177-3AD203B41FA5}">
                      <a16:colId xmlns:a16="http://schemas.microsoft.com/office/drawing/2014/main" val="744941827"/>
                    </a:ext>
                  </a:extLst>
                </a:gridCol>
              </a:tblGrid>
              <a:tr h="370840">
                <a:tc>
                  <a:txBody>
                    <a:bodyPr/>
                    <a:lstStyle/>
                    <a:p>
                      <a:pPr algn="ctr"/>
                      <a:r>
                        <a:rPr lang="en-US" dirty="0">
                          <a:solidFill>
                            <a:srgbClr val="FFC000"/>
                          </a:solidFill>
                        </a:rPr>
                        <a:t>General Specifications</a:t>
                      </a:r>
                    </a:p>
                  </a:txBody>
                  <a:tcPr/>
                </a:tc>
                <a:extLst>
                  <a:ext uri="{0D108BD9-81ED-4DB2-BD59-A6C34878D82A}">
                    <a16:rowId xmlns:a16="http://schemas.microsoft.com/office/drawing/2014/main" val="3302530477"/>
                  </a:ext>
                </a:extLst>
              </a:tr>
              <a:tr h="370840">
                <a:tc>
                  <a:txBody>
                    <a:bodyPr/>
                    <a:lstStyle/>
                    <a:p>
                      <a:pPr marL="0" indent="0">
                        <a:buFontTx/>
                        <a:buNone/>
                      </a:pPr>
                      <a:r>
                        <a:rPr lang="en-US" sz="1200" b="1" dirty="0"/>
                        <a:t>Manufacturer… Sienar Fleet Systems</a:t>
                      </a:r>
                      <a:endParaRPr lang="en-US" sz="1200" b="1" dirty="0">
                        <a:solidFill>
                          <a:srgbClr val="FF0000"/>
                        </a:solidFill>
                      </a:endParaRPr>
                    </a:p>
                    <a:p>
                      <a:pPr marL="0" indent="0" algn="l" rtl="0" eaLnBrk="1" latinLnBrk="0" hangingPunct="1">
                        <a:buFontTx/>
                        <a:buNone/>
                      </a:pPr>
                      <a:r>
                        <a:rPr lang="en-US" sz="1200" b="1" dirty="0"/>
                        <a:t>Model… Tie Heavy Fighter</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FighterClass… Close</a:t>
                      </a:r>
                      <a:r>
                        <a:rPr lang="en-US" sz="1200" b="1" baseline="0" dirty="0"/>
                        <a:t> Support</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Length… 7.8 meters</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Width… 8.6 meters</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Height… 5.0 meters</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FuelCapacity… 375 kilograms</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MaxSpeed… 850 kilometers per hour</a:t>
                      </a:r>
                      <a:endParaRPr kumimoji="0" lang="en-US" sz="1200" b="1" kern="1200" dirty="0">
                        <a:solidFill>
                          <a:srgbClr val="FF0000"/>
                        </a:solidFill>
                        <a:latin typeface="+mn-lt"/>
                        <a:ea typeface="+mn-ea"/>
                        <a:cs typeface="+mn-cs"/>
                      </a:endParaRPr>
                    </a:p>
                  </a:txBody>
                  <a:tcPr/>
                </a:tc>
                <a:extLst>
                  <a:ext uri="{0D108BD9-81ED-4DB2-BD59-A6C34878D82A}">
                    <a16:rowId xmlns:a16="http://schemas.microsoft.com/office/drawing/2014/main" val="2472398356"/>
                  </a:ext>
                </a:extLst>
              </a:tr>
            </a:tbl>
          </a:graphicData>
        </a:graphic>
      </p:graphicFrame>
      <p:sp>
        <p:nvSpPr>
          <p:cNvPr id="9" name="Rectangle 8"/>
          <p:cNvSpPr/>
          <p:nvPr/>
        </p:nvSpPr>
        <p:spPr>
          <a:xfrm>
            <a:off x="3348995" y="1744367"/>
            <a:ext cx="1629294" cy="548640"/>
          </a:xfrm>
          <a:prstGeom prst="rect">
            <a:avLst/>
          </a:prstGeom>
          <a:ln>
            <a:solidFill>
              <a:srgbClr val="FFC000"/>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dirty="0"/>
              <a:t>TieFighter_S</a:t>
            </a:r>
          </a:p>
        </p:txBody>
      </p:sp>
      <p:sp>
        <p:nvSpPr>
          <p:cNvPr id="11" name="Rectangle 10"/>
          <p:cNvSpPr/>
          <p:nvPr/>
        </p:nvSpPr>
        <p:spPr>
          <a:xfrm>
            <a:off x="10139564" y="1744367"/>
            <a:ext cx="1629294" cy="548640"/>
          </a:xfrm>
          <a:prstGeom prst="rect">
            <a:avLst/>
          </a:prstGeom>
          <a:ln>
            <a:solidFill>
              <a:srgbClr val="FFC000"/>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dirty="0"/>
              <a:t>TieFighter_H</a:t>
            </a:r>
          </a:p>
        </p:txBody>
      </p:sp>
      <p:sp>
        <p:nvSpPr>
          <p:cNvPr id="12" name="Title 1"/>
          <p:cNvSpPr txBox="1">
            <a:spLocks/>
          </p:cNvSpPr>
          <p:nvPr/>
        </p:nvSpPr>
        <p:spPr>
          <a:xfrm>
            <a:off x="215927" y="214305"/>
            <a:ext cx="2934679" cy="719377"/>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rgbClr val="FFC000"/>
                </a:solidFill>
              </a:rPr>
              <a:t>TieFighters</a:t>
            </a:r>
          </a:p>
        </p:txBody>
      </p:sp>
      <p:sp>
        <p:nvSpPr>
          <p:cNvPr id="14" name="TextBox 13"/>
          <p:cNvSpPr txBox="1"/>
          <p:nvPr/>
        </p:nvSpPr>
        <p:spPr>
          <a:xfrm>
            <a:off x="533137" y="5640309"/>
            <a:ext cx="4799354" cy="461665"/>
          </a:xfrm>
          <a:prstGeom prst="rect">
            <a:avLst/>
          </a:prstGeom>
          <a:noFill/>
        </p:spPr>
        <p:txBody>
          <a:bodyPr wrap="square" rtlCol="0">
            <a:spAutoFit/>
          </a:bodyPr>
          <a:lstStyle/>
          <a:p>
            <a:r>
              <a:rPr lang="en-US" sz="1200" b="1" dirty="0">
                <a:solidFill>
                  <a:srgbClr val="FFC000"/>
                </a:solidFill>
              </a:rPr>
              <a:t>Each TieFighter_S is equipped with two laser cannons</a:t>
            </a:r>
          </a:p>
          <a:p>
            <a:r>
              <a:rPr lang="en-US" sz="1200" b="1" dirty="0">
                <a:solidFill>
                  <a:srgbClr val="FFC000"/>
                </a:solidFill>
              </a:rPr>
              <a:t>“L1” is the model of all laser cannons assigned to TieFighter_Ss</a:t>
            </a:r>
          </a:p>
        </p:txBody>
      </p:sp>
      <p:sp>
        <p:nvSpPr>
          <p:cNvPr id="15" name="TextBox 14"/>
          <p:cNvSpPr txBox="1"/>
          <p:nvPr/>
        </p:nvSpPr>
        <p:spPr>
          <a:xfrm>
            <a:off x="6939163" y="5640309"/>
            <a:ext cx="5020465" cy="830997"/>
          </a:xfrm>
          <a:prstGeom prst="rect">
            <a:avLst/>
          </a:prstGeom>
          <a:noFill/>
        </p:spPr>
        <p:txBody>
          <a:bodyPr wrap="square" rtlCol="0">
            <a:spAutoFit/>
          </a:bodyPr>
          <a:lstStyle/>
          <a:p>
            <a:r>
              <a:rPr lang="en-US" sz="1200" b="1" dirty="0">
                <a:solidFill>
                  <a:srgbClr val="FFC000"/>
                </a:solidFill>
              </a:rPr>
              <a:t>Each TieFighter_H is equipped with two laser cannons and 8 proton bombs</a:t>
            </a:r>
          </a:p>
          <a:p>
            <a:r>
              <a:rPr lang="en-US" sz="1200" b="1" dirty="0">
                <a:solidFill>
                  <a:srgbClr val="FFC000"/>
                </a:solidFill>
              </a:rPr>
              <a:t>“L2” is the model of all laser cannons assigned to TieFighter_Hs</a:t>
            </a:r>
          </a:p>
          <a:p>
            <a:r>
              <a:rPr lang="en-US" sz="1200" b="1" dirty="0">
                <a:solidFill>
                  <a:srgbClr val="FFC000"/>
                </a:solidFill>
              </a:rPr>
              <a:t>“P1” is the model of all Proton Bombs assigned to TieFighter_Hs</a:t>
            </a:r>
          </a:p>
        </p:txBody>
      </p:sp>
      <p:sp>
        <p:nvSpPr>
          <p:cNvPr id="16" name="TextBox 15"/>
          <p:cNvSpPr txBox="1"/>
          <p:nvPr/>
        </p:nvSpPr>
        <p:spPr>
          <a:xfrm>
            <a:off x="4526734" y="3929204"/>
            <a:ext cx="2027976" cy="1169551"/>
          </a:xfrm>
          <a:prstGeom prst="rect">
            <a:avLst/>
          </a:prstGeom>
          <a:solidFill>
            <a:schemeClr val="bg1"/>
          </a:solidFill>
          <a:ln>
            <a:solidFill>
              <a:srgbClr val="FFC000"/>
            </a:solidFill>
          </a:ln>
        </p:spPr>
        <p:txBody>
          <a:bodyPr wrap="square" rtlCol="0">
            <a:spAutoFit/>
          </a:bodyPr>
          <a:lstStyle/>
          <a:p>
            <a:r>
              <a:rPr lang="en-US" sz="1400" b="1" dirty="0">
                <a:solidFill>
                  <a:srgbClr val="FFC000"/>
                </a:solidFill>
              </a:rPr>
              <a:t>All TieFighters are currently located aboard the Death Star at coordinate </a:t>
            </a:r>
            <a:r>
              <a:rPr lang="en-US" sz="1400" b="1" dirty="0">
                <a:solidFill>
                  <a:srgbClr val="FF0000"/>
                </a:solidFill>
              </a:rPr>
              <a:t>10,12,0</a:t>
            </a:r>
          </a:p>
        </p:txBody>
      </p:sp>
    </p:spTree>
    <p:extLst>
      <p:ext uri="{BB962C8B-B14F-4D97-AF65-F5344CB8AC3E}">
        <p14:creationId xmlns:p14="http://schemas.microsoft.com/office/powerpoint/2010/main" val="1669031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02111984F565}" type="slidenum">
              <a:rPr lang="en-US" smtClean="0"/>
              <a:t>6</a:t>
            </a:fld>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433746139"/>
              </p:ext>
            </p:extLst>
          </p:nvPr>
        </p:nvGraphicFramePr>
        <p:xfrm>
          <a:off x="187035" y="1427066"/>
          <a:ext cx="8920752" cy="1405671"/>
        </p:xfrm>
        <a:graphic>
          <a:graphicData uri="http://schemas.openxmlformats.org/drawingml/2006/table">
            <a:tbl>
              <a:tblPr firstRow="1" bandRow="1">
                <a:tableStyleId>{073A0DAA-6AF3-43AB-8588-CEC1D06C72B9}</a:tableStyleId>
              </a:tblPr>
              <a:tblGrid>
                <a:gridCol w="1404050">
                  <a:extLst>
                    <a:ext uri="{9D8B030D-6E8A-4147-A177-3AD203B41FA5}">
                      <a16:colId xmlns:a16="http://schemas.microsoft.com/office/drawing/2014/main" val="2117103929"/>
                    </a:ext>
                  </a:extLst>
                </a:gridCol>
                <a:gridCol w="1776108">
                  <a:extLst>
                    <a:ext uri="{9D8B030D-6E8A-4147-A177-3AD203B41FA5}">
                      <a16:colId xmlns:a16="http://schemas.microsoft.com/office/drawing/2014/main" val="808608923"/>
                    </a:ext>
                  </a:extLst>
                </a:gridCol>
                <a:gridCol w="5740594">
                  <a:extLst>
                    <a:ext uri="{9D8B030D-6E8A-4147-A177-3AD203B41FA5}">
                      <a16:colId xmlns:a16="http://schemas.microsoft.com/office/drawing/2014/main" val="1743060493"/>
                    </a:ext>
                  </a:extLst>
                </a:gridCol>
              </a:tblGrid>
              <a:tr h="231715">
                <a:tc gridSpan="3">
                  <a:txBody>
                    <a:bodyPr/>
                    <a:lstStyle/>
                    <a:p>
                      <a:pPr algn="ctr"/>
                      <a:r>
                        <a:rPr lang="en-US" sz="1200" dirty="0">
                          <a:solidFill>
                            <a:srgbClr val="FFC000"/>
                          </a:solidFill>
                        </a:rPr>
                        <a:t>TieFighter Classes Method Specifications</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089372141"/>
                  </a:ext>
                </a:extLst>
              </a:tr>
              <a:tr h="231715">
                <a:tc>
                  <a:txBody>
                    <a:bodyPr/>
                    <a:lstStyle/>
                    <a:p>
                      <a:pPr algn="ctr"/>
                      <a:r>
                        <a:rPr lang="en-US" sz="1200" b="1" dirty="0"/>
                        <a:t>Class</a:t>
                      </a:r>
                    </a:p>
                  </a:txBody>
                  <a:tcPr/>
                </a:tc>
                <a:tc>
                  <a:txBody>
                    <a:bodyPr/>
                    <a:lstStyle/>
                    <a:p>
                      <a:pPr algn="ctr"/>
                      <a:r>
                        <a:rPr lang="en-US" sz="1200" b="1" dirty="0"/>
                        <a:t>Method</a:t>
                      </a:r>
                    </a:p>
                  </a:txBody>
                  <a:tcPr/>
                </a:tc>
                <a:tc>
                  <a:txBody>
                    <a:bodyPr/>
                    <a:lstStyle/>
                    <a:p>
                      <a:pPr algn="ctr"/>
                      <a:r>
                        <a:rPr lang="en-US" sz="1200" b="1" dirty="0"/>
                        <a:t>Specification</a:t>
                      </a:r>
                    </a:p>
                  </a:txBody>
                  <a:tcPr/>
                </a:tc>
                <a:extLst>
                  <a:ext uri="{0D108BD9-81ED-4DB2-BD59-A6C34878D82A}">
                    <a16:rowId xmlns:a16="http://schemas.microsoft.com/office/drawing/2014/main" val="2421153564"/>
                  </a:ext>
                </a:extLst>
              </a:tr>
              <a:tr h="285677">
                <a:tc>
                  <a:txBody>
                    <a:bodyPr/>
                    <a:lstStyle/>
                    <a:p>
                      <a:pPr algn="l"/>
                      <a:r>
                        <a:rPr lang="en-US" sz="1200" b="1" dirty="0"/>
                        <a:t>TieFighter</a:t>
                      </a:r>
                    </a:p>
                  </a:txBody>
                  <a:tcPr/>
                </a:tc>
                <a:tc>
                  <a:txBody>
                    <a:bodyPr/>
                    <a:lstStyle/>
                    <a:p>
                      <a:r>
                        <a:rPr lang="en-US" sz="1200" b="1" dirty="0"/>
                        <a:t>displayFighterData</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Prints the</a:t>
                      </a:r>
                      <a:r>
                        <a:rPr lang="en-US" sz="1200" b="1" baseline="0" dirty="0"/>
                        <a:t> value of specified attributes to the console in the format shown </a:t>
                      </a:r>
                      <a:endParaRPr lang="en-US" sz="1200" b="1" dirty="0"/>
                    </a:p>
                  </a:txBody>
                  <a:tcPr/>
                </a:tc>
                <a:extLst>
                  <a:ext uri="{0D108BD9-81ED-4DB2-BD59-A6C34878D82A}">
                    <a16:rowId xmlns:a16="http://schemas.microsoft.com/office/drawing/2014/main" val="2871073029"/>
                  </a:ext>
                </a:extLst>
              </a:tr>
              <a:tr h="285677">
                <a:tc>
                  <a:txBody>
                    <a:bodyPr/>
                    <a:lstStyle/>
                    <a:p>
                      <a:pPr algn="l"/>
                      <a:r>
                        <a:rPr lang="en-US" sz="1200" b="1" dirty="0"/>
                        <a:t>TieFighter_S</a:t>
                      </a:r>
                    </a:p>
                  </a:txBody>
                  <a:tcPr/>
                </a:tc>
                <a:tc>
                  <a:txBody>
                    <a:bodyPr/>
                    <a:lstStyle/>
                    <a:p>
                      <a:r>
                        <a:rPr lang="en-US" sz="1200" b="1" dirty="0"/>
                        <a:t>FiresCannons</a:t>
                      </a:r>
                    </a:p>
                  </a:txBody>
                  <a:tcPr/>
                </a:tc>
                <a:tc>
                  <a:txBody>
                    <a:bodyPr/>
                    <a:lstStyle/>
                    <a:p>
                      <a:pPr algn="l"/>
                      <a:r>
                        <a:rPr lang="en-US" sz="1200" b="1" dirty="0"/>
                        <a:t>Call the Fires</a:t>
                      </a:r>
                      <a:r>
                        <a:rPr lang="en-US" sz="1200" b="1" baseline="0" dirty="0"/>
                        <a:t> method of both Laser Cannons of the TieFighter_S</a:t>
                      </a:r>
                      <a:endParaRPr lang="en-US" sz="1200" b="1" dirty="0"/>
                    </a:p>
                  </a:txBody>
                  <a:tcPr/>
                </a:tc>
                <a:extLst>
                  <a:ext uri="{0D108BD9-81ED-4DB2-BD59-A6C34878D82A}">
                    <a16:rowId xmlns:a16="http://schemas.microsoft.com/office/drawing/2014/main" val="1612154196"/>
                  </a:ext>
                </a:extLst>
              </a:tr>
              <a:tr h="285677">
                <a:tc>
                  <a:txBody>
                    <a:bodyPr/>
                    <a:lstStyle/>
                    <a:p>
                      <a:pPr algn="l"/>
                      <a:r>
                        <a:rPr lang="en-US" sz="1200" b="1" dirty="0"/>
                        <a:t>TieFighter_H</a:t>
                      </a:r>
                    </a:p>
                  </a:txBody>
                  <a:tcPr/>
                </a:tc>
                <a:tc>
                  <a:txBody>
                    <a:bodyPr/>
                    <a:lstStyle/>
                    <a:p>
                      <a:r>
                        <a:rPr lang="en-US" sz="1200" b="1" dirty="0"/>
                        <a:t>FiresCannons</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Call the Fires</a:t>
                      </a:r>
                      <a:r>
                        <a:rPr lang="en-US" sz="1200" b="1" baseline="0" dirty="0"/>
                        <a:t> method of both Laser Cannons of the TieFighter_H</a:t>
                      </a:r>
                      <a:endParaRPr lang="en-US" sz="1200" b="1" dirty="0"/>
                    </a:p>
                  </a:txBody>
                  <a:tcPr/>
                </a:tc>
                <a:extLst>
                  <a:ext uri="{0D108BD9-81ED-4DB2-BD59-A6C34878D82A}">
                    <a16:rowId xmlns:a16="http://schemas.microsoft.com/office/drawing/2014/main" val="4257924821"/>
                  </a:ext>
                </a:extLst>
              </a:tr>
            </a:tbl>
          </a:graphicData>
        </a:graphic>
      </p:graphicFrame>
      <p:sp>
        <p:nvSpPr>
          <p:cNvPr id="17" name="Title 1"/>
          <p:cNvSpPr txBox="1">
            <a:spLocks/>
          </p:cNvSpPr>
          <p:nvPr/>
        </p:nvSpPr>
        <p:spPr>
          <a:xfrm>
            <a:off x="187036" y="149889"/>
            <a:ext cx="5444219" cy="719377"/>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rgbClr val="FFC000"/>
                </a:solidFill>
              </a:rPr>
              <a:t>TieFighter</a:t>
            </a:r>
            <a:r>
              <a:rPr lang="en-US" dirty="0">
                <a:solidFill>
                  <a:srgbClr val="FFC000"/>
                </a:solidFill>
              </a:rPr>
              <a:t> </a:t>
            </a:r>
            <a:r>
              <a:rPr lang="en-US" b="1" dirty="0">
                <a:solidFill>
                  <a:srgbClr val="FFC000"/>
                </a:solidFill>
              </a:rPr>
              <a:t>Methods</a:t>
            </a:r>
          </a:p>
        </p:txBody>
      </p:sp>
      <p:pic>
        <p:nvPicPr>
          <p:cNvPr id="12" name="Picture 1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2768" y="3106627"/>
            <a:ext cx="3353268" cy="1133633"/>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28346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02111984F565}" type="slidenum">
              <a:rPr lang="en-US" smtClean="0"/>
              <a:t>7</a:t>
            </a:fld>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500627840"/>
              </p:ext>
            </p:extLst>
          </p:nvPr>
        </p:nvGraphicFramePr>
        <p:xfrm>
          <a:off x="2909145" y="2868324"/>
          <a:ext cx="2483736" cy="1737360"/>
        </p:xfrm>
        <a:graphic>
          <a:graphicData uri="http://schemas.openxmlformats.org/drawingml/2006/table">
            <a:tbl>
              <a:tblPr firstRow="1" bandRow="1">
                <a:tableStyleId>{073A0DAA-6AF3-43AB-8588-CEC1D06C72B9}</a:tableStyleId>
              </a:tblPr>
              <a:tblGrid>
                <a:gridCol w="2483736">
                  <a:extLst>
                    <a:ext uri="{9D8B030D-6E8A-4147-A177-3AD203B41FA5}">
                      <a16:colId xmlns:a16="http://schemas.microsoft.com/office/drawing/2014/main" val="3845927606"/>
                    </a:ext>
                  </a:extLst>
                </a:gridCol>
              </a:tblGrid>
              <a:tr h="236501">
                <a:tc>
                  <a:txBody>
                    <a:bodyPr/>
                    <a:lstStyle/>
                    <a:p>
                      <a:pPr algn="ctr"/>
                      <a:r>
                        <a:rPr lang="en-US" i="0" dirty="0">
                          <a:solidFill>
                            <a:srgbClr val="FFC000"/>
                          </a:solidFill>
                        </a:rPr>
                        <a:t>LaserCannon</a:t>
                      </a:r>
                    </a:p>
                  </a:txBody>
                  <a:tcPr/>
                </a:tc>
                <a:extLst>
                  <a:ext uri="{0D108BD9-81ED-4DB2-BD59-A6C34878D82A}">
                    <a16:rowId xmlns:a16="http://schemas.microsoft.com/office/drawing/2014/main" val="4166106631"/>
                  </a:ext>
                </a:extLst>
              </a:tr>
              <a:tr h="602591">
                <a:tc>
                  <a:txBody>
                    <a:bodyPr/>
                    <a:lstStyle/>
                    <a:p>
                      <a:r>
                        <a:rPr lang="en-US" sz="1200" b="1" dirty="0"/>
                        <a:t>-Model: </a:t>
                      </a:r>
                      <a:r>
                        <a:rPr lang="en-US" sz="1200" b="1" dirty="0">
                          <a:solidFill>
                            <a:schemeClr val="bg1"/>
                          </a:solidFill>
                        </a:rPr>
                        <a:t>String</a:t>
                      </a:r>
                    </a:p>
                    <a:p>
                      <a:r>
                        <a:rPr lang="en-US" sz="1200" b="1" dirty="0"/>
                        <a:t>-MaxRange</a:t>
                      </a:r>
                      <a:r>
                        <a:rPr lang="en-US" sz="1200" b="1" baseline="0" dirty="0"/>
                        <a:t> = 1000</a:t>
                      </a:r>
                      <a:endParaRPr lang="en-US" sz="1200" b="1" dirty="0">
                        <a:solidFill>
                          <a:srgbClr val="FF0000"/>
                        </a:solidFill>
                      </a:endParaRPr>
                    </a:p>
                    <a:p>
                      <a:pPr marL="0" indent="0">
                        <a:buFontTx/>
                        <a:buNone/>
                      </a:pPr>
                      <a:r>
                        <a:rPr lang="en-US" sz="1200" b="1" dirty="0"/>
                        <a:t>-AmmoCapacity</a:t>
                      </a:r>
                      <a:r>
                        <a:rPr lang="en-US" sz="1200" b="1" baseline="0" dirty="0"/>
                        <a:t> = 500 </a:t>
                      </a:r>
                      <a:endParaRPr lang="en-US" sz="1200" b="1" dirty="0">
                        <a:solidFill>
                          <a:srgbClr val="FF0000"/>
                        </a:solidFill>
                      </a:endParaRPr>
                    </a:p>
                    <a:p>
                      <a:pPr marL="0" indent="0">
                        <a:buFontTx/>
                        <a:buNone/>
                      </a:pPr>
                      <a:r>
                        <a:rPr lang="en-US" sz="1200" b="1" dirty="0">
                          <a:solidFill>
                            <a:schemeClr val="bg1"/>
                          </a:solidFill>
                        </a:rPr>
                        <a:t>-CurrentAmmoCount: 500</a:t>
                      </a:r>
                    </a:p>
                  </a:txBody>
                  <a:tcPr/>
                </a:tc>
                <a:extLst>
                  <a:ext uri="{0D108BD9-81ED-4DB2-BD59-A6C34878D82A}">
                    <a16:rowId xmlns:a16="http://schemas.microsoft.com/office/drawing/2014/main" val="2159287020"/>
                  </a:ext>
                </a:extLst>
              </a:tr>
              <a:tr h="236501">
                <a:tc>
                  <a:txBody>
                    <a:bodyPr/>
                    <a:lstStyle/>
                    <a:p>
                      <a:r>
                        <a:rPr lang="en-US" sz="1200" b="1" dirty="0">
                          <a:solidFill>
                            <a:schemeClr val="bg1"/>
                          </a:solidFill>
                        </a:rPr>
                        <a:t>+LaserCannon(Model: String)</a:t>
                      </a:r>
                    </a:p>
                  </a:txBody>
                  <a:tcPr/>
                </a:tc>
                <a:extLst>
                  <a:ext uri="{0D108BD9-81ED-4DB2-BD59-A6C34878D82A}">
                    <a16:rowId xmlns:a16="http://schemas.microsoft.com/office/drawing/2014/main" val="2238717179"/>
                  </a:ext>
                </a:extLst>
              </a:tr>
              <a:tr h="236501">
                <a:tc>
                  <a:txBody>
                    <a:bodyPr/>
                    <a:lstStyle/>
                    <a:p>
                      <a:r>
                        <a:rPr lang="en-US" sz="1200" b="1" dirty="0"/>
                        <a:t>+ Fire(): </a:t>
                      </a:r>
                      <a:r>
                        <a:rPr lang="en-US" sz="1200" b="1" dirty="0">
                          <a:solidFill>
                            <a:schemeClr val="bg1"/>
                          </a:solidFill>
                        </a:rPr>
                        <a:t>void</a:t>
                      </a:r>
                    </a:p>
                  </a:txBody>
                  <a:tcPr/>
                </a:tc>
                <a:extLst>
                  <a:ext uri="{0D108BD9-81ED-4DB2-BD59-A6C34878D82A}">
                    <a16:rowId xmlns:a16="http://schemas.microsoft.com/office/drawing/2014/main" val="121870024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397677395"/>
              </p:ext>
            </p:extLst>
          </p:nvPr>
        </p:nvGraphicFramePr>
        <p:xfrm>
          <a:off x="5807592" y="2868324"/>
          <a:ext cx="2466458" cy="1628000"/>
        </p:xfrm>
        <a:graphic>
          <a:graphicData uri="http://schemas.openxmlformats.org/drawingml/2006/table">
            <a:tbl>
              <a:tblPr firstRow="1" bandRow="1">
                <a:tableStyleId>{073A0DAA-6AF3-43AB-8588-CEC1D06C72B9}</a:tableStyleId>
              </a:tblPr>
              <a:tblGrid>
                <a:gridCol w="2466458">
                  <a:extLst>
                    <a:ext uri="{9D8B030D-6E8A-4147-A177-3AD203B41FA5}">
                      <a16:colId xmlns:a16="http://schemas.microsoft.com/office/drawing/2014/main" val="3845927606"/>
                    </a:ext>
                  </a:extLst>
                </a:gridCol>
              </a:tblGrid>
              <a:tr h="311080">
                <a:tc>
                  <a:txBody>
                    <a:bodyPr/>
                    <a:lstStyle/>
                    <a:p>
                      <a:pPr algn="ctr"/>
                      <a:r>
                        <a:rPr lang="en-US" i="0" dirty="0">
                          <a:solidFill>
                            <a:srgbClr val="FFC000"/>
                          </a:solidFill>
                        </a:rPr>
                        <a:t>ProtonBomb</a:t>
                      </a:r>
                    </a:p>
                  </a:txBody>
                  <a:tcPr/>
                </a:tc>
                <a:extLst>
                  <a:ext uri="{0D108BD9-81ED-4DB2-BD59-A6C34878D82A}">
                    <a16:rowId xmlns:a16="http://schemas.microsoft.com/office/drawing/2014/main" val="4166106631"/>
                  </a:ext>
                </a:extLst>
              </a:tr>
              <a:tr h="613637">
                <a:tc>
                  <a:txBody>
                    <a:bodyPr/>
                    <a:lstStyle/>
                    <a:p>
                      <a:r>
                        <a:rPr lang="en-US" sz="1200" b="1" dirty="0"/>
                        <a:t>-Model: </a:t>
                      </a:r>
                      <a:r>
                        <a:rPr lang="en-US" sz="1200" b="1" dirty="0">
                          <a:solidFill>
                            <a:schemeClr val="bg1"/>
                          </a:solidFill>
                        </a:rPr>
                        <a:t>String</a:t>
                      </a:r>
                    </a:p>
                    <a:p>
                      <a:r>
                        <a:rPr lang="en-US" sz="1200" b="1" dirty="0"/>
                        <a:t>-Yield</a:t>
                      </a:r>
                      <a:r>
                        <a:rPr lang="en-US" sz="1200" b="1" baseline="0" dirty="0"/>
                        <a:t> = 7</a:t>
                      </a:r>
                      <a:endParaRPr lang="en-US" sz="1200" b="1" dirty="0">
                        <a:solidFill>
                          <a:srgbClr val="FF0000"/>
                        </a:solidFill>
                      </a:endParaRPr>
                    </a:p>
                    <a:p>
                      <a:r>
                        <a:rPr lang="en-US" sz="1200" b="1" dirty="0">
                          <a:solidFill>
                            <a:schemeClr val="bg1"/>
                          </a:solidFill>
                        </a:rPr>
                        <a:t>-Dropped: false</a:t>
                      </a:r>
                    </a:p>
                  </a:txBody>
                  <a:tcPr/>
                </a:tc>
                <a:extLst>
                  <a:ext uri="{0D108BD9-81ED-4DB2-BD59-A6C34878D82A}">
                    <a16:rowId xmlns:a16="http://schemas.microsoft.com/office/drawing/2014/main" val="2159287020"/>
                  </a:ext>
                </a:extLst>
              </a:tr>
              <a:tr h="311080">
                <a:tc>
                  <a:txBody>
                    <a:bodyPr/>
                    <a:lstStyle/>
                    <a:p>
                      <a:r>
                        <a:rPr lang="en-US" sz="1200" b="1" dirty="0">
                          <a:solidFill>
                            <a:schemeClr val="bg1"/>
                          </a:solidFill>
                        </a:rPr>
                        <a:t>+ProtonBomb(Model: String)</a:t>
                      </a:r>
                    </a:p>
                  </a:txBody>
                  <a:tcPr/>
                </a:tc>
                <a:extLst>
                  <a:ext uri="{0D108BD9-81ED-4DB2-BD59-A6C34878D82A}">
                    <a16:rowId xmlns:a16="http://schemas.microsoft.com/office/drawing/2014/main" val="2868459436"/>
                  </a:ext>
                </a:extLst>
              </a:tr>
              <a:tr h="311080">
                <a:tc>
                  <a:txBody>
                    <a:bodyPr/>
                    <a:lstStyle/>
                    <a:p>
                      <a:r>
                        <a:rPr lang="en-US" sz="1200" b="1" dirty="0"/>
                        <a:t>+Fire(): </a:t>
                      </a:r>
                      <a:r>
                        <a:rPr lang="en-US" sz="1200" b="1" dirty="0">
                          <a:solidFill>
                            <a:schemeClr val="bg1"/>
                          </a:solidFill>
                        </a:rPr>
                        <a:t>void</a:t>
                      </a:r>
                    </a:p>
                  </a:txBody>
                  <a:tcPr/>
                </a:tc>
                <a:extLst>
                  <a:ext uri="{0D108BD9-81ED-4DB2-BD59-A6C34878D82A}">
                    <a16:rowId xmlns:a16="http://schemas.microsoft.com/office/drawing/2014/main" val="1218700244"/>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4163741785"/>
              </p:ext>
            </p:extLst>
          </p:nvPr>
        </p:nvGraphicFramePr>
        <p:xfrm>
          <a:off x="331891" y="4867383"/>
          <a:ext cx="11260050" cy="1291517"/>
        </p:xfrm>
        <a:graphic>
          <a:graphicData uri="http://schemas.openxmlformats.org/drawingml/2006/table">
            <a:tbl>
              <a:tblPr firstRow="1" bandRow="1">
                <a:tableStyleId>{073A0DAA-6AF3-43AB-8588-CEC1D06C72B9}</a:tableStyleId>
              </a:tblPr>
              <a:tblGrid>
                <a:gridCol w="1252466">
                  <a:extLst>
                    <a:ext uri="{9D8B030D-6E8A-4147-A177-3AD203B41FA5}">
                      <a16:colId xmlns:a16="http://schemas.microsoft.com/office/drawing/2014/main" val="2117103929"/>
                    </a:ext>
                  </a:extLst>
                </a:gridCol>
                <a:gridCol w="1367073">
                  <a:extLst>
                    <a:ext uri="{9D8B030D-6E8A-4147-A177-3AD203B41FA5}">
                      <a16:colId xmlns:a16="http://schemas.microsoft.com/office/drawing/2014/main" val="808608923"/>
                    </a:ext>
                  </a:extLst>
                </a:gridCol>
                <a:gridCol w="8640511">
                  <a:extLst>
                    <a:ext uri="{9D8B030D-6E8A-4147-A177-3AD203B41FA5}">
                      <a16:colId xmlns:a16="http://schemas.microsoft.com/office/drawing/2014/main" val="1743060493"/>
                    </a:ext>
                  </a:extLst>
                </a:gridCol>
              </a:tblGrid>
              <a:tr h="231715">
                <a:tc gridSpan="3">
                  <a:txBody>
                    <a:bodyPr/>
                    <a:lstStyle/>
                    <a:p>
                      <a:pPr algn="ctr"/>
                      <a:r>
                        <a:rPr lang="en-US" sz="1200" dirty="0">
                          <a:solidFill>
                            <a:srgbClr val="FFC000"/>
                          </a:solidFill>
                        </a:rPr>
                        <a:t>Supporting Classes Method Specifications</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089372141"/>
                  </a:ext>
                </a:extLst>
              </a:tr>
              <a:tr h="231715">
                <a:tc>
                  <a:txBody>
                    <a:bodyPr/>
                    <a:lstStyle/>
                    <a:p>
                      <a:pPr algn="ctr"/>
                      <a:r>
                        <a:rPr lang="en-US" sz="1200" b="1" dirty="0"/>
                        <a:t>Class</a:t>
                      </a:r>
                    </a:p>
                  </a:txBody>
                  <a:tcPr/>
                </a:tc>
                <a:tc>
                  <a:txBody>
                    <a:bodyPr/>
                    <a:lstStyle/>
                    <a:p>
                      <a:pPr algn="ctr"/>
                      <a:r>
                        <a:rPr lang="en-US" sz="1200" b="1" dirty="0"/>
                        <a:t>Method</a:t>
                      </a:r>
                    </a:p>
                  </a:txBody>
                  <a:tcPr/>
                </a:tc>
                <a:tc>
                  <a:txBody>
                    <a:bodyPr/>
                    <a:lstStyle/>
                    <a:p>
                      <a:pPr algn="ctr"/>
                      <a:r>
                        <a:rPr lang="en-US" sz="1200" b="1" dirty="0"/>
                        <a:t>Specification</a:t>
                      </a:r>
                    </a:p>
                  </a:txBody>
                  <a:tcPr/>
                </a:tc>
                <a:extLst>
                  <a:ext uri="{0D108BD9-81ED-4DB2-BD59-A6C34878D82A}">
                    <a16:rowId xmlns:a16="http://schemas.microsoft.com/office/drawing/2014/main" val="2421153564"/>
                  </a:ext>
                </a:extLst>
              </a:tr>
              <a:tr h="285677">
                <a:tc>
                  <a:txBody>
                    <a:bodyPr/>
                    <a:lstStyle/>
                    <a:p>
                      <a:pPr algn="l"/>
                      <a:r>
                        <a:rPr lang="en-US" sz="1200" b="1" dirty="0"/>
                        <a:t>LaserCannon</a:t>
                      </a:r>
                    </a:p>
                  </a:txBody>
                  <a:tcPr/>
                </a:tc>
                <a:tc>
                  <a:txBody>
                    <a:bodyPr/>
                    <a:lstStyle/>
                    <a:p>
                      <a:r>
                        <a:rPr lang="en-US" sz="1200" b="1" dirty="0"/>
                        <a:t>Fire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Checks to ensure currentAmmoCount is &gt; 0 and if so reduces currentAmmoCount by 1 and prints “Firing Cannons to the console”…otherwise prints “</a:t>
                      </a:r>
                      <a:r>
                        <a:rPr lang="en-US" sz="1200" b="1" dirty="0">
                          <a:solidFill>
                            <a:schemeClr val="bg1"/>
                          </a:solidFill>
                        </a:rPr>
                        <a:t>Ammunition Expended</a:t>
                      </a:r>
                      <a:r>
                        <a:rPr lang="en-US" sz="1200" b="1" dirty="0"/>
                        <a:t>“ to the console </a:t>
                      </a:r>
                    </a:p>
                  </a:txBody>
                  <a:tcPr/>
                </a:tc>
                <a:extLst>
                  <a:ext uri="{0D108BD9-81ED-4DB2-BD59-A6C34878D82A}">
                    <a16:rowId xmlns:a16="http://schemas.microsoft.com/office/drawing/2014/main" val="2871073029"/>
                  </a:ext>
                </a:extLst>
              </a:tr>
              <a:tr h="285677">
                <a:tc>
                  <a:txBody>
                    <a:bodyPr/>
                    <a:lstStyle/>
                    <a:p>
                      <a:pPr algn="l"/>
                      <a:r>
                        <a:rPr lang="en-US" sz="1200" b="1" dirty="0"/>
                        <a:t>ProtonBomb</a:t>
                      </a:r>
                    </a:p>
                  </a:txBody>
                  <a:tcPr/>
                </a:tc>
                <a:tc>
                  <a:txBody>
                    <a:bodyPr/>
                    <a:lstStyle/>
                    <a:p>
                      <a:r>
                        <a:rPr lang="en-US" sz="1200" b="1" dirty="0"/>
                        <a:t>Fire</a:t>
                      </a:r>
                    </a:p>
                  </a:txBody>
                  <a:tcPr/>
                </a:tc>
                <a:tc>
                  <a:txBody>
                    <a:bodyPr/>
                    <a:lstStyle/>
                    <a:p>
                      <a:pPr algn="l"/>
                      <a:r>
                        <a:rPr lang="en-US" sz="1200" b="1" dirty="0"/>
                        <a:t>Sets the Dropped</a:t>
                      </a:r>
                      <a:r>
                        <a:rPr lang="en-US" sz="1200" b="1" baseline="0" dirty="0"/>
                        <a:t> attribute to true</a:t>
                      </a:r>
                      <a:endParaRPr lang="en-US" sz="1200" b="1" dirty="0"/>
                    </a:p>
                  </a:txBody>
                  <a:tcPr/>
                </a:tc>
                <a:extLst>
                  <a:ext uri="{0D108BD9-81ED-4DB2-BD59-A6C34878D82A}">
                    <a16:rowId xmlns:a16="http://schemas.microsoft.com/office/drawing/2014/main" val="1612154196"/>
                  </a:ext>
                </a:extLst>
              </a:tr>
            </a:tbl>
          </a:graphicData>
        </a:graphic>
      </p:graphicFrame>
      <p:sp>
        <p:nvSpPr>
          <p:cNvPr id="17" name="Title 1"/>
          <p:cNvSpPr txBox="1">
            <a:spLocks/>
          </p:cNvSpPr>
          <p:nvPr/>
        </p:nvSpPr>
        <p:spPr>
          <a:xfrm>
            <a:off x="187036" y="149889"/>
            <a:ext cx="5444219" cy="719377"/>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rgbClr val="FFC000"/>
                </a:solidFill>
              </a:rPr>
              <a:t>Supporting</a:t>
            </a:r>
            <a:r>
              <a:rPr lang="en-US" dirty="0">
                <a:solidFill>
                  <a:srgbClr val="FFC000"/>
                </a:solidFill>
              </a:rPr>
              <a:t> </a:t>
            </a:r>
            <a:r>
              <a:rPr lang="en-US" b="1" dirty="0">
                <a:solidFill>
                  <a:srgbClr val="FFC000"/>
                </a:solidFill>
              </a:rPr>
              <a:t>Classes</a:t>
            </a:r>
          </a:p>
        </p:txBody>
      </p:sp>
      <p:graphicFrame>
        <p:nvGraphicFramePr>
          <p:cNvPr id="10" name="Table 9"/>
          <p:cNvGraphicFramePr>
            <a:graphicFrameLocks noGrp="1"/>
          </p:cNvGraphicFramePr>
          <p:nvPr>
            <p:extLst>
              <p:ext uri="{D42A27DB-BD31-4B8C-83A1-F6EECF244321}">
                <p14:modId xmlns:p14="http://schemas.microsoft.com/office/powerpoint/2010/main" val="3680261710"/>
              </p:ext>
            </p:extLst>
          </p:nvPr>
        </p:nvGraphicFramePr>
        <p:xfrm>
          <a:off x="4457497" y="1123695"/>
          <a:ext cx="2483736" cy="1188720"/>
        </p:xfrm>
        <a:graphic>
          <a:graphicData uri="http://schemas.openxmlformats.org/drawingml/2006/table">
            <a:tbl>
              <a:tblPr firstRow="1" bandRow="1">
                <a:tableStyleId>{073A0DAA-6AF3-43AB-8588-CEC1D06C72B9}</a:tableStyleId>
              </a:tblPr>
              <a:tblGrid>
                <a:gridCol w="2483736">
                  <a:extLst>
                    <a:ext uri="{9D8B030D-6E8A-4147-A177-3AD203B41FA5}">
                      <a16:colId xmlns:a16="http://schemas.microsoft.com/office/drawing/2014/main" val="3845927606"/>
                    </a:ext>
                  </a:extLst>
                </a:gridCol>
              </a:tblGrid>
              <a:tr h="236501">
                <a:tc>
                  <a:txBody>
                    <a:bodyPr/>
                    <a:lstStyle/>
                    <a:p>
                      <a:pPr algn="ctr"/>
                      <a:r>
                        <a:rPr lang="en-US" i="0" dirty="0">
                          <a:solidFill>
                            <a:srgbClr val="FFC000"/>
                          </a:solidFill>
                        </a:rPr>
                        <a:t>TieWeapon</a:t>
                      </a:r>
                    </a:p>
                  </a:txBody>
                  <a:tcPr/>
                </a:tc>
                <a:extLst>
                  <a:ext uri="{0D108BD9-81ED-4DB2-BD59-A6C34878D82A}">
                    <a16:rowId xmlns:a16="http://schemas.microsoft.com/office/drawing/2014/main" val="4166106631"/>
                  </a:ext>
                </a:extLst>
              </a:tr>
              <a:tr h="0">
                <a:tc>
                  <a:txBody>
                    <a:bodyPr/>
                    <a:lstStyle/>
                    <a:p>
                      <a:r>
                        <a:rPr lang="en-US" sz="1200" b="1" dirty="0"/>
                        <a:t>-Model: </a:t>
                      </a:r>
                      <a:r>
                        <a:rPr lang="en-US" sz="1200" b="1" dirty="0">
                          <a:solidFill>
                            <a:schemeClr val="bg1"/>
                          </a:solidFill>
                        </a:rPr>
                        <a:t>String</a:t>
                      </a:r>
                    </a:p>
                  </a:txBody>
                  <a:tcPr/>
                </a:tc>
                <a:extLst>
                  <a:ext uri="{0D108BD9-81ED-4DB2-BD59-A6C34878D82A}">
                    <a16:rowId xmlns:a16="http://schemas.microsoft.com/office/drawing/2014/main" val="2159287020"/>
                  </a:ext>
                </a:extLst>
              </a:tr>
              <a:tr h="236501">
                <a:tc>
                  <a:txBody>
                    <a:bodyPr/>
                    <a:lstStyle/>
                    <a:p>
                      <a:r>
                        <a:rPr lang="en-US" sz="1200" b="1" dirty="0">
                          <a:solidFill>
                            <a:schemeClr val="bg1"/>
                          </a:solidFill>
                        </a:rPr>
                        <a:t>+TieWeapon(Model: String)</a:t>
                      </a:r>
                    </a:p>
                  </a:txBody>
                  <a:tcPr/>
                </a:tc>
                <a:extLst>
                  <a:ext uri="{0D108BD9-81ED-4DB2-BD59-A6C34878D82A}">
                    <a16:rowId xmlns:a16="http://schemas.microsoft.com/office/drawing/2014/main" val="2238717179"/>
                  </a:ext>
                </a:extLst>
              </a:tr>
              <a:tr h="236501">
                <a:tc>
                  <a:txBody>
                    <a:bodyPr/>
                    <a:lstStyle/>
                    <a:p>
                      <a:r>
                        <a:rPr lang="en-US" sz="1200" b="1" i="1" dirty="0"/>
                        <a:t>+abstract Fire(): </a:t>
                      </a:r>
                      <a:r>
                        <a:rPr lang="en-US" sz="1200" b="1" i="1" dirty="0">
                          <a:solidFill>
                            <a:schemeClr val="bg1"/>
                          </a:solidFill>
                        </a:rPr>
                        <a:t>void</a:t>
                      </a:r>
                    </a:p>
                  </a:txBody>
                  <a:tcPr/>
                </a:tc>
                <a:extLst>
                  <a:ext uri="{0D108BD9-81ED-4DB2-BD59-A6C34878D82A}">
                    <a16:rowId xmlns:a16="http://schemas.microsoft.com/office/drawing/2014/main" val="1218700244"/>
                  </a:ext>
                </a:extLst>
              </a:tr>
            </a:tbl>
          </a:graphicData>
        </a:graphic>
      </p:graphicFrame>
      <p:cxnSp>
        <p:nvCxnSpPr>
          <p:cNvPr id="5" name="Elbow Connector 4"/>
          <p:cNvCxnSpPr>
            <a:stCxn id="13" idx="0"/>
            <a:endCxn id="10" idx="2"/>
          </p:cNvCxnSpPr>
          <p:nvPr/>
        </p:nvCxnSpPr>
        <p:spPr>
          <a:xfrm rot="5400000" flipH="1" flipV="1">
            <a:off x="4647235" y="1816194"/>
            <a:ext cx="555909" cy="154835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p:cNvCxnSpPr>
            <a:stCxn id="15" idx="0"/>
            <a:endCxn id="10" idx="2"/>
          </p:cNvCxnSpPr>
          <p:nvPr/>
        </p:nvCxnSpPr>
        <p:spPr>
          <a:xfrm rot="16200000" flipV="1">
            <a:off x="6092139" y="1919642"/>
            <a:ext cx="555909" cy="134145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869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02111984F565}" type="slidenum">
              <a:rPr lang="en-US" smtClean="0"/>
              <a:t>8</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557122175"/>
              </p:ext>
            </p:extLst>
          </p:nvPr>
        </p:nvGraphicFramePr>
        <p:xfrm>
          <a:off x="3623419" y="1145804"/>
          <a:ext cx="4288223" cy="1601712"/>
        </p:xfrm>
        <a:graphic>
          <a:graphicData uri="http://schemas.openxmlformats.org/drawingml/2006/table">
            <a:tbl>
              <a:tblPr firstRow="1" bandRow="1">
                <a:tableStyleId>{073A0DAA-6AF3-43AB-8588-CEC1D06C72B9}</a:tableStyleId>
              </a:tblPr>
              <a:tblGrid>
                <a:gridCol w="4288223">
                  <a:extLst>
                    <a:ext uri="{9D8B030D-6E8A-4147-A177-3AD203B41FA5}">
                      <a16:colId xmlns:a16="http://schemas.microsoft.com/office/drawing/2014/main" val="3845927606"/>
                    </a:ext>
                  </a:extLst>
                </a:gridCol>
              </a:tblGrid>
              <a:tr h="297936">
                <a:tc>
                  <a:txBody>
                    <a:bodyPr/>
                    <a:lstStyle/>
                    <a:p>
                      <a:pPr algn="ctr"/>
                      <a:r>
                        <a:rPr lang="en-US" i="0" dirty="0">
                          <a:solidFill>
                            <a:srgbClr val="FFC000"/>
                          </a:solidFill>
                        </a:rPr>
                        <a:t>TiePilot</a:t>
                      </a:r>
                    </a:p>
                  </a:txBody>
                  <a:tcPr/>
                </a:tc>
                <a:extLst>
                  <a:ext uri="{0D108BD9-81ED-4DB2-BD59-A6C34878D82A}">
                    <a16:rowId xmlns:a16="http://schemas.microsoft.com/office/drawing/2014/main" val="4166106631"/>
                  </a:ext>
                </a:extLst>
              </a:tr>
              <a:tr h="514246">
                <a:tc>
                  <a:txBody>
                    <a:bodyPr/>
                    <a:lstStyle/>
                    <a:p>
                      <a:pPr marL="0" indent="0">
                        <a:buFontTx/>
                        <a:buNone/>
                      </a:pPr>
                      <a:r>
                        <a:rPr lang="en-US" sz="1200" b="1" dirty="0"/>
                        <a:t>-IDNumber: </a:t>
                      </a:r>
                      <a:r>
                        <a:rPr lang="en-US" sz="1200" b="1" dirty="0">
                          <a:solidFill>
                            <a:schemeClr val="bg1"/>
                          </a:solidFill>
                        </a:rPr>
                        <a:t>String</a:t>
                      </a:r>
                    </a:p>
                    <a:p>
                      <a:pPr marL="0" indent="0">
                        <a:buFontTx/>
                        <a:buNone/>
                      </a:pPr>
                      <a:r>
                        <a:rPr lang="en-US" sz="1200" b="1" dirty="0"/>
                        <a:t>-Rank: </a:t>
                      </a:r>
                      <a:r>
                        <a:rPr lang="en-US" sz="1200" b="1" dirty="0">
                          <a:solidFill>
                            <a:schemeClr val="bg1"/>
                          </a:solidFill>
                        </a:rPr>
                        <a:t>String</a:t>
                      </a:r>
                    </a:p>
                    <a:p>
                      <a:pPr marL="0" indent="0">
                        <a:buFontTx/>
                        <a:buNone/>
                      </a:pPr>
                      <a:r>
                        <a:rPr lang="en-US" sz="1200" b="1" dirty="0"/>
                        <a:t>-PilotRating: </a:t>
                      </a:r>
                      <a:r>
                        <a:rPr lang="en-US" sz="1200" b="1" dirty="0">
                          <a:solidFill>
                            <a:schemeClr val="bg1"/>
                          </a:solidFill>
                        </a:rPr>
                        <a:t>String</a:t>
                      </a:r>
                    </a:p>
                  </a:txBody>
                  <a:tcPr/>
                </a:tc>
                <a:extLst>
                  <a:ext uri="{0D108BD9-81ED-4DB2-BD59-A6C34878D82A}">
                    <a16:rowId xmlns:a16="http://schemas.microsoft.com/office/drawing/2014/main" val="2159287020"/>
                  </a:ext>
                </a:extLst>
              </a:tr>
              <a:tr h="297936">
                <a:tc>
                  <a:txBody>
                    <a:bodyPr/>
                    <a:lstStyle/>
                    <a:p>
                      <a:pPr marL="0" indent="0">
                        <a:buFontTx/>
                        <a:buNone/>
                      </a:pPr>
                      <a:r>
                        <a:rPr lang="en-US" sz="1200" b="1" dirty="0">
                          <a:solidFill>
                            <a:schemeClr val="bg1"/>
                          </a:solidFill>
                        </a:rPr>
                        <a:t>+TiePilot(IDNumber:String, Rank:String, PilotRating:String)</a:t>
                      </a:r>
                    </a:p>
                  </a:txBody>
                  <a:tcPr/>
                </a:tc>
                <a:extLst>
                  <a:ext uri="{0D108BD9-81ED-4DB2-BD59-A6C34878D82A}">
                    <a16:rowId xmlns:a16="http://schemas.microsoft.com/office/drawing/2014/main" val="994066360"/>
                  </a:ext>
                </a:extLst>
              </a:tr>
              <a:tr h="29793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 displaysInfo(): void</a:t>
                      </a:r>
                      <a:endParaRPr kumimoji="0" lang="en-US" sz="1200" b="1" i="1" kern="1200" dirty="0">
                        <a:solidFill>
                          <a:srgbClr val="FF0000"/>
                        </a:solidFill>
                        <a:latin typeface="+mn-lt"/>
                        <a:ea typeface="+mn-ea"/>
                        <a:cs typeface="+mn-cs"/>
                      </a:endParaRPr>
                    </a:p>
                  </a:txBody>
                  <a:tcPr/>
                </a:tc>
                <a:extLst>
                  <a:ext uri="{0D108BD9-81ED-4DB2-BD59-A6C34878D82A}">
                    <a16:rowId xmlns:a16="http://schemas.microsoft.com/office/drawing/2014/main" val="3227017337"/>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879670282"/>
              </p:ext>
            </p:extLst>
          </p:nvPr>
        </p:nvGraphicFramePr>
        <p:xfrm>
          <a:off x="390673" y="1145804"/>
          <a:ext cx="2434007" cy="1554480"/>
        </p:xfrm>
        <a:graphic>
          <a:graphicData uri="http://schemas.openxmlformats.org/drawingml/2006/table">
            <a:tbl>
              <a:tblPr firstRow="1" bandRow="1">
                <a:tableStyleId>{073A0DAA-6AF3-43AB-8588-CEC1D06C72B9}</a:tableStyleId>
              </a:tblPr>
              <a:tblGrid>
                <a:gridCol w="2434007">
                  <a:extLst>
                    <a:ext uri="{9D8B030D-6E8A-4147-A177-3AD203B41FA5}">
                      <a16:colId xmlns:a16="http://schemas.microsoft.com/office/drawing/2014/main" val="3845927606"/>
                    </a:ext>
                  </a:extLst>
                </a:gridCol>
              </a:tblGrid>
              <a:tr h="269234">
                <a:tc>
                  <a:txBody>
                    <a:bodyPr/>
                    <a:lstStyle/>
                    <a:p>
                      <a:pPr algn="ctr"/>
                      <a:r>
                        <a:rPr lang="en-US" i="0" dirty="0">
                          <a:solidFill>
                            <a:srgbClr val="FFC000"/>
                          </a:solidFill>
                        </a:rPr>
                        <a:t>Location</a:t>
                      </a:r>
                    </a:p>
                  </a:txBody>
                  <a:tcPr/>
                </a:tc>
                <a:extLst>
                  <a:ext uri="{0D108BD9-81ED-4DB2-BD59-A6C34878D82A}">
                    <a16:rowId xmlns:a16="http://schemas.microsoft.com/office/drawing/2014/main" val="4166106631"/>
                  </a:ext>
                </a:extLst>
              </a:tr>
              <a:tr h="471160">
                <a:tc>
                  <a:txBody>
                    <a:bodyPr/>
                    <a:lstStyle/>
                    <a:p>
                      <a:r>
                        <a:rPr lang="en-US" sz="1200" b="1" dirty="0">
                          <a:solidFill>
                            <a:schemeClr val="bg1"/>
                          </a:solidFill>
                        </a:rPr>
                        <a:t>-X: int</a:t>
                      </a:r>
                    </a:p>
                    <a:p>
                      <a:pPr marL="0" algn="l" rtl="0" eaLnBrk="1" latinLnBrk="0" hangingPunct="1"/>
                      <a:r>
                        <a:rPr lang="en-US" sz="1200" b="1" dirty="0">
                          <a:solidFill>
                            <a:schemeClr val="bg1"/>
                          </a:solidFill>
                        </a:rPr>
                        <a:t>-Y: </a:t>
                      </a:r>
                      <a:r>
                        <a:rPr kumimoji="0" lang="en-US" sz="1200" b="1" kern="1200" dirty="0">
                          <a:solidFill>
                            <a:schemeClr val="bg1"/>
                          </a:solidFill>
                          <a:latin typeface="+mn-lt"/>
                          <a:ea typeface="+mn-ea"/>
                          <a:cs typeface="+mn-cs"/>
                        </a:rPr>
                        <a:t>int</a:t>
                      </a:r>
                    </a:p>
                    <a:p>
                      <a:pPr marL="0" algn="l" rtl="0" eaLnBrk="1" latinLnBrk="0" hangingPunct="1"/>
                      <a:r>
                        <a:rPr lang="en-US" sz="1200" b="1" dirty="0">
                          <a:solidFill>
                            <a:schemeClr val="bg1"/>
                          </a:solidFill>
                        </a:rPr>
                        <a:t>-Z: </a:t>
                      </a:r>
                      <a:r>
                        <a:rPr kumimoji="0" lang="en-US" sz="1200" b="1" kern="1200" dirty="0">
                          <a:solidFill>
                            <a:schemeClr val="bg1"/>
                          </a:solidFill>
                          <a:latin typeface="+mn-lt"/>
                          <a:ea typeface="+mn-ea"/>
                          <a:cs typeface="+mn-cs"/>
                        </a:rPr>
                        <a:t>int</a:t>
                      </a:r>
                    </a:p>
                  </a:txBody>
                  <a:tcPr/>
                </a:tc>
                <a:extLst>
                  <a:ext uri="{0D108BD9-81ED-4DB2-BD59-A6C34878D82A}">
                    <a16:rowId xmlns:a16="http://schemas.microsoft.com/office/drawing/2014/main" val="2159287020"/>
                  </a:ext>
                </a:extLst>
              </a:tr>
              <a:tr h="251958">
                <a:tc>
                  <a:txBody>
                    <a:bodyPr/>
                    <a:lstStyle/>
                    <a:p>
                      <a:r>
                        <a:rPr lang="en-US" sz="1200" b="1" dirty="0">
                          <a:solidFill>
                            <a:schemeClr val="bg1"/>
                          </a:solidFill>
                        </a:rPr>
                        <a:t>+Location(</a:t>
                      </a:r>
                      <a:r>
                        <a:rPr lang="en-US" sz="1200" b="1" dirty="0" err="1">
                          <a:solidFill>
                            <a:schemeClr val="bg1"/>
                          </a:solidFill>
                        </a:rPr>
                        <a:t>X:int</a:t>
                      </a:r>
                      <a:r>
                        <a:rPr lang="en-US" sz="1200" b="1" dirty="0">
                          <a:solidFill>
                            <a:schemeClr val="bg1"/>
                          </a:solidFill>
                        </a:rPr>
                        <a:t>, </a:t>
                      </a:r>
                      <a:r>
                        <a:rPr lang="en-US" sz="1200" b="1" baseline="0" dirty="0">
                          <a:solidFill>
                            <a:schemeClr val="bg1"/>
                          </a:solidFill>
                        </a:rPr>
                        <a:t>Y:int, Z:int)</a:t>
                      </a:r>
                      <a:endParaRPr lang="en-US" sz="1200" b="1" dirty="0">
                        <a:solidFill>
                          <a:schemeClr val="bg1"/>
                        </a:solidFill>
                      </a:endParaRPr>
                    </a:p>
                  </a:txBody>
                  <a:tcPr/>
                </a:tc>
                <a:extLst>
                  <a:ext uri="{0D108BD9-81ED-4DB2-BD59-A6C34878D82A}">
                    <a16:rowId xmlns:a16="http://schemas.microsoft.com/office/drawing/2014/main" val="165583918"/>
                  </a:ext>
                </a:extLst>
              </a:tr>
              <a:tr h="251958">
                <a:tc>
                  <a:txBody>
                    <a:bodyPr/>
                    <a:lstStyle/>
                    <a:p>
                      <a:r>
                        <a:rPr lang="en-US" sz="1200" b="1" dirty="0">
                          <a:solidFill>
                            <a:schemeClr val="bg1"/>
                          </a:solidFill>
                        </a:rPr>
                        <a:t>+toString(): String</a:t>
                      </a:r>
                    </a:p>
                  </a:txBody>
                  <a:tcPr/>
                </a:tc>
                <a:extLst>
                  <a:ext uri="{0D108BD9-81ED-4DB2-BD59-A6C34878D82A}">
                    <a16:rowId xmlns:a16="http://schemas.microsoft.com/office/drawing/2014/main" val="2290773774"/>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2620211946"/>
              </p:ext>
            </p:extLst>
          </p:nvPr>
        </p:nvGraphicFramePr>
        <p:xfrm>
          <a:off x="390674" y="3091014"/>
          <a:ext cx="8572256" cy="1097280"/>
        </p:xfrm>
        <a:graphic>
          <a:graphicData uri="http://schemas.openxmlformats.org/drawingml/2006/table">
            <a:tbl>
              <a:tblPr firstRow="1" bandRow="1">
                <a:tableStyleId>{073A0DAA-6AF3-43AB-8588-CEC1D06C72B9}</a:tableStyleId>
              </a:tblPr>
              <a:tblGrid>
                <a:gridCol w="953500">
                  <a:extLst>
                    <a:ext uri="{9D8B030D-6E8A-4147-A177-3AD203B41FA5}">
                      <a16:colId xmlns:a16="http://schemas.microsoft.com/office/drawing/2014/main" val="2117103929"/>
                    </a:ext>
                  </a:extLst>
                </a:gridCol>
                <a:gridCol w="1040750">
                  <a:extLst>
                    <a:ext uri="{9D8B030D-6E8A-4147-A177-3AD203B41FA5}">
                      <a16:colId xmlns:a16="http://schemas.microsoft.com/office/drawing/2014/main" val="808608923"/>
                    </a:ext>
                  </a:extLst>
                </a:gridCol>
                <a:gridCol w="6578006">
                  <a:extLst>
                    <a:ext uri="{9D8B030D-6E8A-4147-A177-3AD203B41FA5}">
                      <a16:colId xmlns:a16="http://schemas.microsoft.com/office/drawing/2014/main" val="1743060493"/>
                    </a:ext>
                  </a:extLst>
                </a:gridCol>
              </a:tblGrid>
              <a:tr h="234792">
                <a:tc gridSpan="3">
                  <a:txBody>
                    <a:bodyPr/>
                    <a:lstStyle/>
                    <a:p>
                      <a:pPr algn="ctr"/>
                      <a:r>
                        <a:rPr lang="en-US" sz="1200" dirty="0">
                          <a:solidFill>
                            <a:srgbClr val="FFC000"/>
                          </a:solidFill>
                        </a:rPr>
                        <a:t>Supporting Classes Method Specifications</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089372141"/>
                  </a:ext>
                </a:extLst>
              </a:tr>
              <a:tr h="234792">
                <a:tc>
                  <a:txBody>
                    <a:bodyPr/>
                    <a:lstStyle/>
                    <a:p>
                      <a:pPr algn="ctr"/>
                      <a:r>
                        <a:rPr lang="en-US" sz="1200" b="1" dirty="0"/>
                        <a:t>Class</a:t>
                      </a:r>
                    </a:p>
                  </a:txBody>
                  <a:tcPr/>
                </a:tc>
                <a:tc>
                  <a:txBody>
                    <a:bodyPr/>
                    <a:lstStyle/>
                    <a:p>
                      <a:pPr algn="ctr"/>
                      <a:r>
                        <a:rPr lang="en-US" sz="1200" b="1" dirty="0"/>
                        <a:t>Method</a:t>
                      </a:r>
                    </a:p>
                  </a:txBody>
                  <a:tcPr/>
                </a:tc>
                <a:tc>
                  <a:txBody>
                    <a:bodyPr/>
                    <a:lstStyle/>
                    <a:p>
                      <a:pPr algn="ctr"/>
                      <a:r>
                        <a:rPr lang="en-US" sz="1200" b="1" dirty="0"/>
                        <a:t>Specification</a:t>
                      </a:r>
                    </a:p>
                  </a:txBody>
                  <a:tcPr/>
                </a:tc>
                <a:extLst>
                  <a:ext uri="{0D108BD9-81ED-4DB2-BD59-A6C34878D82A}">
                    <a16:rowId xmlns:a16="http://schemas.microsoft.com/office/drawing/2014/main" val="2421153564"/>
                  </a:ext>
                </a:extLst>
              </a:tr>
              <a:tr h="234792">
                <a:tc>
                  <a:txBody>
                    <a:bodyPr/>
                    <a:lstStyle/>
                    <a:p>
                      <a:pPr algn="l"/>
                      <a:r>
                        <a:rPr lang="en-US" sz="1200" b="1" dirty="0"/>
                        <a:t>Location</a:t>
                      </a:r>
                    </a:p>
                  </a:txBody>
                  <a:tcPr/>
                </a:tc>
                <a:tc>
                  <a:txBody>
                    <a:bodyPr/>
                    <a:lstStyle/>
                    <a:p>
                      <a:r>
                        <a:rPr lang="en-US" sz="1200" b="1" dirty="0"/>
                        <a:t>toString</a:t>
                      </a:r>
                    </a:p>
                  </a:txBody>
                  <a:tcPr/>
                </a:tc>
                <a:tc>
                  <a:txBody>
                    <a:bodyPr/>
                    <a:lstStyle/>
                    <a:p>
                      <a:pPr algn="l"/>
                      <a:r>
                        <a:rPr lang="en-US" sz="1200" b="1" dirty="0"/>
                        <a:t>Returns</a:t>
                      </a:r>
                      <a:r>
                        <a:rPr lang="en-US" sz="1200" b="1" baseline="0" dirty="0"/>
                        <a:t> a String of the X, Y, and Z attribute values in the format shown below</a:t>
                      </a:r>
                      <a:endParaRPr lang="en-US" sz="1200" b="1" dirty="0"/>
                    </a:p>
                  </a:txBody>
                  <a:tcPr/>
                </a:tc>
                <a:extLst>
                  <a:ext uri="{0D108BD9-81ED-4DB2-BD59-A6C34878D82A}">
                    <a16:rowId xmlns:a16="http://schemas.microsoft.com/office/drawing/2014/main" val="3637177690"/>
                  </a:ext>
                </a:extLst>
              </a:tr>
              <a:tr h="234792">
                <a:tc>
                  <a:txBody>
                    <a:bodyPr/>
                    <a:lstStyle/>
                    <a:p>
                      <a:pPr algn="l"/>
                      <a:r>
                        <a:rPr lang="en-US" sz="1200" b="1" dirty="0"/>
                        <a:t>TiePilot</a:t>
                      </a:r>
                    </a:p>
                  </a:txBody>
                  <a:tcPr/>
                </a:tc>
                <a:tc>
                  <a:txBody>
                    <a:bodyPr/>
                    <a:lstStyle/>
                    <a:p>
                      <a:r>
                        <a:rPr lang="en-US" sz="1200" b="1" dirty="0"/>
                        <a:t>displayInfo</a:t>
                      </a:r>
                    </a:p>
                  </a:txBody>
                  <a:tcPr/>
                </a:tc>
                <a:tc>
                  <a:txBody>
                    <a:bodyPr/>
                    <a:lstStyle/>
                    <a:p>
                      <a:pPr algn="l"/>
                      <a:r>
                        <a:rPr lang="en-US" sz="1200" b="1" dirty="0"/>
                        <a:t>Prints the values of all</a:t>
                      </a:r>
                      <a:r>
                        <a:rPr lang="en-US" sz="1200" b="1" baseline="0" dirty="0"/>
                        <a:t> attributes to the console in the format shown below</a:t>
                      </a:r>
                      <a:endParaRPr lang="en-US" sz="1200" b="1" dirty="0"/>
                    </a:p>
                  </a:txBody>
                  <a:tcPr/>
                </a:tc>
                <a:extLst>
                  <a:ext uri="{0D108BD9-81ED-4DB2-BD59-A6C34878D82A}">
                    <a16:rowId xmlns:a16="http://schemas.microsoft.com/office/drawing/2014/main" val="2301392690"/>
                  </a:ext>
                </a:extLst>
              </a:tr>
            </a:tbl>
          </a:graphicData>
        </a:graphic>
      </p:graphicFrame>
      <p:sp>
        <p:nvSpPr>
          <p:cNvPr id="17" name="Title 1"/>
          <p:cNvSpPr txBox="1">
            <a:spLocks/>
          </p:cNvSpPr>
          <p:nvPr/>
        </p:nvSpPr>
        <p:spPr>
          <a:xfrm>
            <a:off x="187035" y="171637"/>
            <a:ext cx="5444219" cy="719377"/>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rgbClr val="FFC000"/>
                </a:solidFill>
              </a:rPr>
              <a:t>Supporting</a:t>
            </a:r>
            <a:r>
              <a:rPr lang="en-US" dirty="0">
                <a:solidFill>
                  <a:srgbClr val="FFC000"/>
                </a:solidFill>
              </a:rPr>
              <a:t> </a:t>
            </a:r>
            <a:r>
              <a:rPr lang="en-US" b="1" dirty="0">
                <a:solidFill>
                  <a:srgbClr val="FFC000"/>
                </a:solidFill>
              </a:rPr>
              <a:t>Classes</a:t>
            </a: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0606" y="5093559"/>
            <a:ext cx="3828002" cy="1533578"/>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0606" y="4531792"/>
            <a:ext cx="4257587" cy="314910"/>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04382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02111984F565}" type="slidenum">
              <a:rPr lang="en-US" smtClean="0"/>
              <a:t>9</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984423247"/>
              </p:ext>
            </p:extLst>
          </p:nvPr>
        </p:nvGraphicFramePr>
        <p:xfrm>
          <a:off x="210585" y="1316242"/>
          <a:ext cx="11776366" cy="2866218"/>
        </p:xfrm>
        <a:graphic>
          <a:graphicData uri="http://schemas.openxmlformats.org/drawingml/2006/table">
            <a:tbl>
              <a:tblPr firstRow="1" bandRow="1">
                <a:tableStyleId>{073A0DAA-6AF3-43AB-8588-CEC1D06C72B9}</a:tableStyleId>
              </a:tblPr>
              <a:tblGrid>
                <a:gridCol w="1627268">
                  <a:extLst>
                    <a:ext uri="{9D8B030D-6E8A-4147-A177-3AD203B41FA5}">
                      <a16:colId xmlns:a16="http://schemas.microsoft.com/office/drawing/2014/main" val="3513916635"/>
                    </a:ext>
                  </a:extLst>
                </a:gridCol>
                <a:gridCol w="1195058">
                  <a:extLst>
                    <a:ext uri="{9D8B030D-6E8A-4147-A177-3AD203B41FA5}">
                      <a16:colId xmlns:a16="http://schemas.microsoft.com/office/drawing/2014/main" val="919457458"/>
                    </a:ext>
                  </a:extLst>
                </a:gridCol>
                <a:gridCol w="1176950">
                  <a:extLst>
                    <a:ext uri="{9D8B030D-6E8A-4147-A177-3AD203B41FA5}">
                      <a16:colId xmlns:a16="http://schemas.microsoft.com/office/drawing/2014/main" val="1875355615"/>
                    </a:ext>
                  </a:extLst>
                </a:gridCol>
                <a:gridCol w="7777090">
                  <a:extLst>
                    <a:ext uri="{9D8B030D-6E8A-4147-A177-3AD203B41FA5}">
                      <a16:colId xmlns:a16="http://schemas.microsoft.com/office/drawing/2014/main" val="3552405225"/>
                    </a:ext>
                  </a:extLst>
                </a:gridCol>
              </a:tblGrid>
              <a:tr h="186388">
                <a:tc>
                  <a:txBody>
                    <a:bodyPr/>
                    <a:lstStyle/>
                    <a:p>
                      <a:pPr algn="ctr"/>
                      <a:r>
                        <a:rPr lang="en-US" sz="1200" dirty="0">
                          <a:solidFill>
                            <a:srgbClr val="FFC000"/>
                          </a:solidFill>
                        </a:rPr>
                        <a:t>Method</a:t>
                      </a:r>
                      <a:r>
                        <a:rPr lang="en-US" sz="1200" baseline="0" dirty="0">
                          <a:solidFill>
                            <a:srgbClr val="FFC000"/>
                          </a:solidFill>
                        </a:rPr>
                        <a:t>  Name</a:t>
                      </a:r>
                      <a:endParaRPr lang="en-US" sz="1200" dirty="0">
                        <a:solidFill>
                          <a:srgbClr val="FFC000"/>
                        </a:solidFill>
                      </a:endParaRPr>
                    </a:p>
                  </a:txBody>
                  <a:tcPr>
                    <a:lnR w="12700" cap="flat" cmpd="sng" algn="ctr">
                      <a:solidFill>
                        <a:schemeClr val="tx1"/>
                      </a:solidFill>
                      <a:prstDash val="solid"/>
                      <a:round/>
                      <a:headEnd type="none" w="med" len="med"/>
                      <a:tailEnd type="none" w="med" len="med"/>
                    </a:lnR>
                  </a:tcPr>
                </a:tc>
                <a:tc>
                  <a:txBody>
                    <a:bodyPr/>
                    <a:lstStyle/>
                    <a:p>
                      <a:pPr algn="ctr"/>
                      <a:r>
                        <a:rPr lang="en-US" sz="1200" dirty="0">
                          <a:solidFill>
                            <a:srgbClr val="FFC000"/>
                          </a:solidFill>
                        </a:rPr>
                        <a:t>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solidFill>
                            <a:srgbClr val="FFC000"/>
                          </a:solidFill>
                        </a:rPr>
                        <a:t>Return Type</a:t>
                      </a:r>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FFC000"/>
                          </a:solidFill>
                        </a:rPr>
                        <a:t>Description</a:t>
                      </a:r>
                    </a:p>
                  </a:txBody>
                  <a:tcPr/>
                </a:tc>
                <a:extLst>
                  <a:ext uri="{0D108BD9-81ED-4DB2-BD59-A6C34878D82A}">
                    <a16:rowId xmlns:a16="http://schemas.microsoft.com/office/drawing/2014/main" val="2168649979"/>
                  </a:ext>
                </a:extLst>
              </a:tr>
              <a:tr h="279583">
                <a:tc>
                  <a:txBody>
                    <a:bodyPr/>
                    <a:lstStyle/>
                    <a:p>
                      <a:r>
                        <a:rPr lang="en-US" sz="1200" b="1" dirty="0"/>
                        <a:t>MoveLeft</a:t>
                      </a:r>
                    </a:p>
                  </a:txBody>
                  <a:tcPr anchor="ctr">
                    <a:lnR w="12700" cap="flat" cmpd="sng" algn="ctr">
                      <a:solidFill>
                        <a:schemeClr val="tx1"/>
                      </a:solidFill>
                      <a:prstDash val="solid"/>
                      <a:round/>
                      <a:headEnd type="none" w="med" len="med"/>
                      <a:tailEnd type="none" w="med" len="med"/>
                    </a:lnR>
                  </a:tcPr>
                </a:tc>
                <a:tc>
                  <a:txBody>
                    <a:bodyPr/>
                    <a:lstStyle/>
                    <a:p>
                      <a:r>
                        <a:rPr lang="en-US" sz="1200" b="1" dirty="0"/>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b="1" dirty="0"/>
                        <a:t>void</a:t>
                      </a:r>
                    </a:p>
                  </a:txBody>
                  <a:tcPr anchor="ctr">
                    <a:lnL w="12700" cap="flat" cmpd="sng" algn="ctr">
                      <a:solidFill>
                        <a:schemeClr val="tx1"/>
                      </a:solidFill>
                      <a:prstDash val="solid"/>
                      <a:round/>
                      <a:headEnd type="none" w="med" len="med"/>
                      <a:tailEnd type="none" w="med" len="med"/>
                    </a:lnL>
                  </a:tcPr>
                </a:tc>
                <a:tc>
                  <a:txBody>
                    <a:bodyPr/>
                    <a:lstStyle/>
                    <a:p>
                      <a:r>
                        <a:rPr lang="en-US" sz="1200" b="1" dirty="0"/>
                        <a:t>Decreases the X component of the TieFighter currentPosition by</a:t>
                      </a:r>
                      <a:r>
                        <a:rPr lang="en-US" sz="1200" b="1" baseline="0" dirty="0"/>
                        <a:t> 1</a:t>
                      </a:r>
                      <a:endParaRPr lang="en-US" sz="1200" b="1" dirty="0"/>
                    </a:p>
                  </a:txBody>
                  <a:tcPr anchor="ctr"/>
                </a:tc>
                <a:extLst>
                  <a:ext uri="{0D108BD9-81ED-4DB2-BD59-A6C34878D82A}">
                    <a16:rowId xmlns:a16="http://schemas.microsoft.com/office/drawing/2014/main" val="412536112"/>
                  </a:ext>
                </a:extLst>
              </a:tr>
              <a:tr h="279583">
                <a:tc>
                  <a:txBody>
                    <a:bodyPr/>
                    <a:lstStyle/>
                    <a:p>
                      <a:r>
                        <a:rPr lang="en-US" sz="1200" b="1" dirty="0"/>
                        <a:t>MoveRight</a:t>
                      </a:r>
                    </a:p>
                  </a:txBody>
                  <a:tcPr anchor="ctr">
                    <a:lnR w="12700" cap="flat" cmpd="sng" algn="ctr">
                      <a:solidFill>
                        <a:schemeClr val="tx1"/>
                      </a:solidFill>
                      <a:prstDash val="solid"/>
                      <a:round/>
                      <a:headEnd type="none" w="med" len="med"/>
                      <a:tailEnd type="none" w="med" len="med"/>
                    </a:lnR>
                  </a:tcPr>
                </a:tc>
                <a:tc>
                  <a:txBody>
                    <a:bodyPr/>
                    <a:lstStyle/>
                    <a:p>
                      <a:r>
                        <a:rPr lang="en-US" sz="1200" b="1" dirty="0"/>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b="1" dirty="0"/>
                        <a:t>void</a:t>
                      </a:r>
                    </a:p>
                  </a:txBody>
                  <a:tcPr anchor="ct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Increases the X component of the TieFighter currentPosition by</a:t>
                      </a:r>
                      <a:r>
                        <a:rPr lang="en-US" sz="1200" b="1" baseline="0" dirty="0"/>
                        <a:t> 1</a:t>
                      </a:r>
                      <a:endParaRPr lang="en-US" sz="1200" b="1" dirty="0"/>
                    </a:p>
                  </a:txBody>
                  <a:tcPr anchor="ctr"/>
                </a:tc>
                <a:extLst>
                  <a:ext uri="{0D108BD9-81ED-4DB2-BD59-A6C34878D82A}">
                    <a16:rowId xmlns:a16="http://schemas.microsoft.com/office/drawing/2014/main" val="1178885144"/>
                  </a:ext>
                </a:extLst>
              </a:tr>
              <a:tr h="279583">
                <a:tc>
                  <a:txBody>
                    <a:bodyPr/>
                    <a:lstStyle/>
                    <a:p>
                      <a:r>
                        <a:rPr lang="en-US" sz="1200" b="1" dirty="0"/>
                        <a:t>MoveForward</a:t>
                      </a:r>
                    </a:p>
                  </a:txBody>
                  <a:tcPr anchor="ctr">
                    <a:lnR w="12700" cap="flat" cmpd="sng" algn="ctr">
                      <a:solidFill>
                        <a:schemeClr val="tx1"/>
                      </a:solidFill>
                      <a:prstDash val="solid"/>
                      <a:round/>
                      <a:headEnd type="none" w="med" len="med"/>
                      <a:tailEnd type="none" w="med" len="med"/>
                    </a:lnR>
                  </a:tcPr>
                </a:tc>
                <a:tc>
                  <a:txBody>
                    <a:bodyPr/>
                    <a:lstStyle/>
                    <a:p>
                      <a:r>
                        <a:rPr lang="en-US" sz="1200" b="1" dirty="0"/>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b="1" dirty="0"/>
                        <a:t>void</a:t>
                      </a:r>
                    </a:p>
                  </a:txBody>
                  <a:tcPr anchor="ct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Increases the Y component of the TieFighter currentPosition by</a:t>
                      </a:r>
                      <a:r>
                        <a:rPr lang="en-US" sz="1200" b="1" baseline="0" dirty="0"/>
                        <a:t> 1</a:t>
                      </a:r>
                      <a:endParaRPr lang="en-US" sz="1200" b="1" dirty="0"/>
                    </a:p>
                  </a:txBody>
                  <a:tcPr anchor="ctr"/>
                </a:tc>
                <a:extLst>
                  <a:ext uri="{0D108BD9-81ED-4DB2-BD59-A6C34878D82A}">
                    <a16:rowId xmlns:a16="http://schemas.microsoft.com/office/drawing/2014/main" val="3226418533"/>
                  </a:ext>
                </a:extLst>
              </a:tr>
              <a:tr h="279583">
                <a:tc>
                  <a:txBody>
                    <a:bodyPr/>
                    <a:lstStyle/>
                    <a:p>
                      <a:r>
                        <a:rPr lang="en-US" sz="1200" b="1" dirty="0"/>
                        <a:t>MoveBackward</a:t>
                      </a:r>
                    </a:p>
                  </a:txBody>
                  <a:tcPr anchor="ctr">
                    <a:lnR w="12700" cap="flat" cmpd="sng" algn="ctr">
                      <a:solidFill>
                        <a:schemeClr val="tx1"/>
                      </a:solidFill>
                      <a:prstDash val="solid"/>
                      <a:round/>
                      <a:headEnd type="none" w="med" len="med"/>
                      <a:tailEnd type="none" w="med" len="med"/>
                    </a:lnR>
                  </a:tcPr>
                </a:tc>
                <a:tc>
                  <a:txBody>
                    <a:bodyPr/>
                    <a:lstStyle/>
                    <a:p>
                      <a:r>
                        <a:rPr lang="en-US" sz="1200" b="1" dirty="0"/>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b="1" dirty="0"/>
                        <a:t>void</a:t>
                      </a:r>
                    </a:p>
                  </a:txBody>
                  <a:tcPr anchor="ct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Decreases the Y component of the TieFighter currentPosition by</a:t>
                      </a:r>
                      <a:r>
                        <a:rPr lang="en-US" sz="1200" b="1" baseline="0" dirty="0"/>
                        <a:t> 1</a:t>
                      </a:r>
                      <a:endParaRPr lang="en-US" sz="1200" b="1" dirty="0"/>
                    </a:p>
                  </a:txBody>
                  <a:tcPr anchor="ctr"/>
                </a:tc>
                <a:extLst>
                  <a:ext uri="{0D108BD9-81ED-4DB2-BD59-A6C34878D82A}">
                    <a16:rowId xmlns:a16="http://schemas.microsoft.com/office/drawing/2014/main" val="739712121"/>
                  </a:ext>
                </a:extLst>
              </a:tr>
              <a:tr h="279583">
                <a:tc>
                  <a:txBody>
                    <a:bodyPr/>
                    <a:lstStyle/>
                    <a:p>
                      <a:r>
                        <a:rPr lang="en-US" sz="1200" b="1" dirty="0"/>
                        <a:t>Ascend</a:t>
                      </a:r>
                    </a:p>
                  </a:txBody>
                  <a:tcPr anchor="ctr">
                    <a:lnR w="12700" cap="flat" cmpd="sng" algn="ctr">
                      <a:solidFill>
                        <a:schemeClr val="tx1"/>
                      </a:solidFill>
                      <a:prstDash val="solid"/>
                      <a:round/>
                      <a:headEnd type="none" w="med" len="med"/>
                      <a:tailEnd type="none" w="med" len="med"/>
                    </a:lnR>
                  </a:tcPr>
                </a:tc>
                <a:tc>
                  <a:txBody>
                    <a:bodyPr/>
                    <a:lstStyle/>
                    <a:p>
                      <a:r>
                        <a:rPr lang="en-US" sz="1200" b="1" dirty="0"/>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b="1" dirty="0"/>
                        <a:t>void</a:t>
                      </a:r>
                    </a:p>
                  </a:txBody>
                  <a:tcPr anchor="ct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Increases the Z component of the TieFighter currentPosition by</a:t>
                      </a:r>
                      <a:r>
                        <a:rPr lang="en-US" sz="1200" b="1" baseline="0" dirty="0"/>
                        <a:t> 1</a:t>
                      </a:r>
                      <a:endParaRPr lang="en-US" sz="1200" b="1" dirty="0"/>
                    </a:p>
                  </a:txBody>
                  <a:tcPr anchor="ctr"/>
                </a:tc>
                <a:extLst>
                  <a:ext uri="{0D108BD9-81ED-4DB2-BD59-A6C34878D82A}">
                    <a16:rowId xmlns:a16="http://schemas.microsoft.com/office/drawing/2014/main" val="3456781698"/>
                  </a:ext>
                </a:extLst>
              </a:tr>
              <a:tr h="279583">
                <a:tc>
                  <a:txBody>
                    <a:bodyPr/>
                    <a:lstStyle/>
                    <a:p>
                      <a:r>
                        <a:rPr lang="en-US" sz="1200" b="1" dirty="0"/>
                        <a:t>Descend</a:t>
                      </a:r>
                    </a:p>
                  </a:txBody>
                  <a:tcPr anchor="ctr">
                    <a:lnR w="12700" cap="flat" cmpd="sng" algn="ctr">
                      <a:solidFill>
                        <a:schemeClr val="tx1"/>
                      </a:solidFill>
                      <a:prstDash val="solid"/>
                      <a:round/>
                      <a:headEnd type="none" w="med" len="med"/>
                      <a:tailEnd type="none" w="med" len="med"/>
                    </a:lnR>
                  </a:tcPr>
                </a:tc>
                <a:tc>
                  <a:txBody>
                    <a:bodyPr/>
                    <a:lstStyle/>
                    <a:p>
                      <a:r>
                        <a:rPr lang="en-US" sz="1200" b="1" dirty="0"/>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b="1" dirty="0"/>
                        <a:t>void</a:t>
                      </a:r>
                    </a:p>
                  </a:txBody>
                  <a:tcPr anchor="ct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Decreases the Z component of the TieFighter currentPosition by</a:t>
                      </a:r>
                      <a:r>
                        <a:rPr lang="en-US" sz="1200" b="1" baseline="0" dirty="0"/>
                        <a:t> 1</a:t>
                      </a:r>
                      <a:endParaRPr lang="en-US" sz="1200" b="1" dirty="0"/>
                    </a:p>
                  </a:txBody>
                  <a:tcPr anchor="ctr"/>
                </a:tc>
                <a:extLst>
                  <a:ext uri="{0D108BD9-81ED-4DB2-BD59-A6C34878D82A}">
                    <a16:rowId xmlns:a16="http://schemas.microsoft.com/office/drawing/2014/main" val="1826996316"/>
                  </a:ext>
                </a:extLst>
              </a:tr>
              <a:tr h="279583">
                <a:tc>
                  <a:txBody>
                    <a:bodyPr/>
                    <a:lstStyle/>
                    <a:p>
                      <a:r>
                        <a:rPr lang="en-US" sz="1200" b="1" dirty="0"/>
                        <a:t>Land</a:t>
                      </a:r>
                    </a:p>
                  </a:txBody>
                  <a:tcPr anchor="ctr">
                    <a:lnR w="12700" cap="flat" cmpd="sng" algn="ctr">
                      <a:solidFill>
                        <a:schemeClr val="tx1"/>
                      </a:solidFill>
                      <a:prstDash val="solid"/>
                      <a:round/>
                      <a:headEnd type="none" w="med" len="med"/>
                      <a:tailEnd type="none" w="med" len="med"/>
                    </a:lnR>
                  </a:tcPr>
                </a:tc>
                <a:tc>
                  <a:txBody>
                    <a:bodyPr/>
                    <a:lstStyle/>
                    <a:p>
                      <a:r>
                        <a:rPr lang="en-US" sz="1200" b="1" dirty="0"/>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b="1" dirty="0"/>
                        <a:t>void</a:t>
                      </a:r>
                    </a:p>
                  </a:txBody>
                  <a:tcPr anchor="ctr">
                    <a:lnL w="12700" cap="flat" cmpd="sng" algn="ctr">
                      <a:solidFill>
                        <a:schemeClr val="tx1"/>
                      </a:solidFill>
                      <a:prstDash val="solid"/>
                      <a:round/>
                      <a:headEnd type="none" w="med" len="med"/>
                      <a:tailEnd type="none" w="med" len="med"/>
                    </a:lnL>
                  </a:tcPr>
                </a:tc>
                <a:tc>
                  <a:txBody>
                    <a:bodyPr/>
                    <a:lstStyle/>
                    <a:p>
                      <a:r>
                        <a:rPr lang="en-US" sz="1200" b="1" dirty="0"/>
                        <a:t>Sets the Z component of the TieFighter currentPosition to 0 and sets the isLanded attribute to true and the isSpaceborne attribute to false</a:t>
                      </a:r>
                    </a:p>
                  </a:txBody>
                  <a:tcPr anchor="ctr"/>
                </a:tc>
                <a:extLst>
                  <a:ext uri="{0D108BD9-81ED-4DB2-BD59-A6C34878D82A}">
                    <a16:rowId xmlns:a16="http://schemas.microsoft.com/office/drawing/2014/main" val="2933433794"/>
                  </a:ext>
                </a:extLst>
              </a:tr>
              <a:tr h="279583">
                <a:tc>
                  <a:txBody>
                    <a:bodyPr/>
                    <a:lstStyle/>
                    <a:p>
                      <a:r>
                        <a:rPr lang="en-US" sz="1200" b="1" dirty="0"/>
                        <a:t>Takeoff</a:t>
                      </a:r>
                    </a:p>
                  </a:txBody>
                  <a:tcPr anchor="ctr">
                    <a:lnR w="12700" cap="flat" cmpd="sng" algn="ctr">
                      <a:solidFill>
                        <a:schemeClr val="tx1"/>
                      </a:solidFill>
                      <a:prstDash val="solid"/>
                      <a:round/>
                      <a:headEnd type="none" w="med" len="med"/>
                      <a:tailEnd type="none" w="med" len="med"/>
                    </a:lnR>
                  </a:tcPr>
                </a:tc>
                <a:tc>
                  <a:txBody>
                    <a:bodyPr/>
                    <a:lstStyle/>
                    <a:p>
                      <a:r>
                        <a:rPr lang="en-US" sz="1200" b="1" dirty="0"/>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b="1" dirty="0"/>
                        <a:t>void</a:t>
                      </a:r>
                    </a:p>
                  </a:txBody>
                  <a:tcPr anchor="ct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Sets the Z component of the TieFighter currentPosition to 10 and sets the isSpaceborne attribute to true and the isLanded attribute to false</a:t>
                      </a:r>
                    </a:p>
                  </a:txBody>
                  <a:tcPr anchor="ctr"/>
                </a:tc>
                <a:extLst>
                  <a:ext uri="{0D108BD9-81ED-4DB2-BD59-A6C34878D82A}">
                    <a16:rowId xmlns:a16="http://schemas.microsoft.com/office/drawing/2014/main" val="2865048373"/>
                  </a:ext>
                </a:extLst>
              </a:tr>
            </a:tbl>
          </a:graphicData>
        </a:graphic>
      </p:graphicFrame>
      <p:sp>
        <p:nvSpPr>
          <p:cNvPr id="5" name="Title 1"/>
          <p:cNvSpPr txBox="1">
            <a:spLocks/>
          </p:cNvSpPr>
          <p:nvPr/>
        </p:nvSpPr>
        <p:spPr>
          <a:xfrm>
            <a:off x="210585" y="172074"/>
            <a:ext cx="5040425" cy="767264"/>
          </a:xfrm>
          <a:prstGeom prst="rect">
            <a:avLst/>
          </a:prstGeom>
        </p:spPr>
        <p:txBody>
          <a:bodyPr>
            <a:normAutofit fontScale="97500"/>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rgbClr val="FFC000"/>
                </a:solidFill>
              </a:rPr>
              <a:t>Interface Methods</a:t>
            </a:r>
          </a:p>
        </p:txBody>
      </p:sp>
      <p:graphicFrame>
        <p:nvGraphicFramePr>
          <p:cNvPr id="6" name="Table 5"/>
          <p:cNvGraphicFramePr>
            <a:graphicFrameLocks noGrp="1"/>
          </p:cNvGraphicFramePr>
          <p:nvPr>
            <p:extLst>
              <p:ext uri="{D42A27DB-BD31-4B8C-83A1-F6EECF244321}">
                <p14:modId xmlns:p14="http://schemas.microsoft.com/office/powerpoint/2010/main" val="2520324868"/>
              </p:ext>
            </p:extLst>
          </p:nvPr>
        </p:nvGraphicFramePr>
        <p:xfrm>
          <a:off x="210585" y="4421596"/>
          <a:ext cx="11776366" cy="553903"/>
        </p:xfrm>
        <a:graphic>
          <a:graphicData uri="http://schemas.openxmlformats.org/drawingml/2006/table">
            <a:tbl>
              <a:tblPr firstRow="1" bandRow="1">
                <a:tableStyleId>{073A0DAA-6AF3-43AB-8588-CEC1D06C72B9}</a:tableStyleId>
              </a:tblPr>
              <a:tblGrid>
                <a:gridCol w="1627268">
                  <a:extLst>
                    <a:ext uri="{9D8B030D-6E8A-4147-A177-3AD203B41FA5}">
                      <a16:colId xmlns:a16="http://schemas.microsoft.com/office/drawing/2014/main" val="3513916635"/>
                    </a:ext>
                  </a:extLst>
                </a:gridCol>
                <a:gridCol w="1195059">
                  <a:extLst>
                    <a:ext uri="{9D8B030D-6E8A-4147-A177-3AD203B41FA5}">
                      <a16:colId xmlns:a16="http://schemas.microsoft.com/office/drawing/2014/main" val="919457458"/>
                    </a:ext>
                  </a:extLst>
                </a:gridCol>
                <a:gridCol w="1176950">
                  <a:extLst>
                    <a:ext uri="{9D8B030D-6E8A-4147-A177-3AD203B41FA5}">
                      <a16:colId xmlns:a16="http://schemas.microsoft.com/office/drawing/2014/main" val="1875355615"/>
                    </a:ext>
                  </a:extLst>
                </a:gridCol>
                <a:gridCol w="7777089">
                  <a:extLst>
                    <a:ext uri="{9D8B030D-6E8A-4147-A177-3AD203B41FA5}">
                      <a16:colId xmlns:a16="http://schemas.microsoft.com/office/drawing/2014/main" val="3552405225"/>
                    </a:ext>
                  </a:extLst>
                </a:gridCol>
              </a:tblGrid>
              <a:tr h="186388">
                <a:tc>
                  <a:txBody>
                    <a:bodyPr/>
                    <a:lstStyle/>
                    <a:p>
                      <a:pPr algn="ctr"/>
                      <a:r>
                        <a:rPr lang="en-US" sz="1200" dirty="0">
                          <a:solidFill>
                            <a:srgbClr val="FFC000"/>
                          </a:solidFill>
                        </a:rPr>
                        <a:t>Method</a:t>
                      </a:r>
                      <a:r>
                        <a:rPr lang="en-US" sz="1200" baseline="0" dirty="0">
                          <a:solidFill>
                            <a:srgbClr val="FFC000"/>
                          </a:solidFill>
                        </a:rPr>
                        <a:t>  Name</a:t>
                      </a:r>
                      <a:endParaRPr lang="en-US" sz="1200" dirty="0">
                        <a:solidFill>
                          <a:srgbClr val="FFC000"/>
                        </a:solidFill>
                      </a:endParaRPr>
                    </a:p>
                  </a:txBody>
                  <a:tcPr>
                    <a:lnR w="12700" cap="flat" cmpd="sng" algn="ctr">
                      <a:solidFill>
                        <a:schemeClr val="tx1"/>
                      </a:solidFill>
                      <a:prstDash val="solid"/>
                      <a:round/>
                      <a:headEnd type="none" w="med" len="med"/>
                      <a:tailEnd type="none" w="med" len="med"/>
                    </a:lnR>
                  </a:tcPr>
                </a:tc>
                <a:tc>
                  <a:txBody>
                    <a:bodyPr/>
                    <a:lstStyle/>
                    <a:p>
                      <a:pPr algn="ctr"/>
                      <a:r>
                        <a:rPr lang="en-US" sz="1200" dirty="0">
                          <a:solidFill>
                            <a:srgbClr val="FFC000"/>
                          </a:solidFill>
                        </a:rPr>
                        <a:t>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solidFill>
                            <a:srgbClr val="FFC000"/>
                          </a:solidFill>
                        </a:rPr>
                        <a:t>Return Type</a:t>
                      </a:r>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FFC000"/>
                          </a:solidFill>
                        </a:rPr>
                        <a:t>Description</a:t>
                      </a:r>
                    </a:p>
                  </a:txBody>
                  <a:tcPr/>
                </a:tc>
                <a:extLst>
                  <a:ext uri="{0D108BD9-81ED-4DB2-BD59-A6C34878D82A}">
                    <a16:rowId xmlns:a16="http://schemas.microsoft.com/office/drawing/2014/main" val="2168649979"/>
                  </a:ext>
                </a:extLst>
              </a:tr>
              <a:tr h="279583">
                <a:tc>
                  <a:txBody>
                    <a:bodyPr/>
                    <a:lstStyle/>
                    <a:p>
                      <a:r>
                        <a:rPr lang="en-US" sz="1200" b="1" dirty="0"/>
                        <a:t>scanTarget</a:t>
                      </a:r>
                    </a:p>
                  </a:txBody>
                  <a:tcPr anchor="ctr">
                    <a:lnR w="12700" cap="flat" cmpd="sng" algn="ctr">
                      <a:solidFill>
                        <a:schemeClr val="tx1"/>
                      </a:solidFill>
                      <a:prstDash val="solid"/>
                      <a:round/>
                      <a:headEnd type="none" w="med" len="med"/>
                      <a:tailEnd type="none" w="med" len="med"/>
                    </a:lnR>
                  </a:tcPr>
                </a:tc>
                <a:tc>
                  <a:txBody>
                    <a:bodyPr/>
                    <a:lstStyle/>
                    <a:p>
                      <a:r>
                        <a:rPr lang="en-US" sz="1200" b="1" dirty="0"/>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b="1" dirty="0"/>
                        <a:t>void</a:t>
                      </a:r>
                    </a:p>
                  </a:txBody>
                  <a:tcPr anchor="ctr">
                    <a:lnL w="12700" cap="flat" cmpd="sng" algn="ctr">
                      <a:solidFill>
                        <a:schemeClr val="tx1"/>
                      </a:solidFill>
                      <a:prstDash val="solid"/>
                      <a:round/>
                      <a:headEnd type="none" w="med" len="med"/>
                      <a:tailEnd type="none" w="med" len="med"/>
                    </a:lnL>
                  </a:tcPr>
                </a:tc>
                <a:tc>
                  <a:txBody>
                    <a:bodyPr/>
                    <a:lstStyle/>
                    <a:p>
                      <a:r>
                        <a:rPr lang="en-US" sz="1200" b="1" dirty="0"/>
                        <a:t>Prints</a:t>
                      </a:r>
                      <a:r>
                        <a:rPr lang="en-US" sz="1200" b="1" baseline="0" dirty="0"/>
                        <a:t> “[IDNumber] is scanning for targets”</a:t>
                      </a:r>
                      <a:endParaRPr lang="en-US" sz="1200" b="1" dirty="0"/>
                    </a:p>
                  </a:txBody>
                  <a:tcPr anchor="ctr"/>
                </a:tc>
                <a:extLst>
                  <a:ext uri="{0D108BD9-81ED-4DB2-BD59-A6C34878D82A}">
                    <a16:rowId xmlns:a16="http://schemas.microsoft.com/office/drawing/2014/main" val="41253611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493972667"/>
              </p:ext>
            </p:extLst>
          </p:nvPr>
        </p:nvGraphicFramePr>
        <p:xfrm>
          <a:off x="210585" y="5218294"/>
          <a:ext cx="11776366" cy="914400"/>
        </p:xfrm>
        <a:graphic>
          <a:graphicData uri="http://schemas.openxmlformats.org/drawingml/2006/table">
            <a:tbl>
              <a:tblPr firstRow="1" bandRow="1">
                <a:tableStyleId>{073A0DAA-6AF3-43AB-8588-CEC1D06C72B9}</a:tableStyleId>
              </a:tblPr>
              <a:tblGrid>
                <a:gridCol w="1627268">
                  <a:extLst>
                    <a:ext uri="{9D8B030D-6E8A-4147-A177-3AD203B41FA5}">
                      <a16:colId xmlns:a16="http://schemas.microsoft.com/office/drawing/2014/main" val="3513916635"/>
                    </a:ext>
                  </a:extLst>
                </a:gridCol>
                <a:gridCol w="1195058">
                  <a:extLst>
                    <a:ext uri="{9D8B030D-6E8A-4147-A177-3AD203B41FA5}">
                      <a16:colId xmlns:a16="http://schemas.microsoft.com/office/drawing/2014/main" val="919457458"/>
                    </a:ext>
                  </a:extLst>
                </a:gridCol>
                <a:gridCol w="1176950">
                  <a:extLst>
                    <a:ext uri="{9D8B030D-6E8A-4147-A177-3AD203B41FA5}">
                      <a16:colId xmlns:a16="http://schemas.microsoft.com/office/drawing/2014/main" val="1875355615"/>
                    </a:ext>
                  </a:extLst>
                </a:gridCol>
                <a:gridCol w="7777090">
                  <a:extLst>
                    <a:ext uri="{9D8B030D-6E8A-4147-A177-3AD203B41FA5}">
                      <a16:colId xmlns:a16="http://schemas.microsoft.com/office/drawing/2014/main" val="3552405225"/>
                    </a:ext>
                  </a:extLst>
                </a:gridCol>
              </a:tblGrid>
              <a:tr h="186388">
                <a:tc>
                  <a:txBody>
                    <a:bodyPr/>
                    <a:lstStyle/>
                    <a:p>
                      <a:pPr algn="ctr"/>
                      <a:r>
                        <a:rPr lang="en-US" sz="1200" dirty="0">
                          <a:solidFill>
                            <a:srgbClr val="FFC000"/>
                          </a:solidFill>
                        </a:rPr>
                        <a:t>Method</a:t>
                      </a:r>
                      <a:r>
                        <a:rPr lang="en-US" sz="1200" baseline="0" dirty="0">
                          <a:solidFill>
                            <a:srgbClr val="FFC000"/>
                          </a:solidFill>
                        </a:rPr>
                        <a:t>  Name</a:t>
                      </a:r>
                      <a:endParaRPr lang="en-US" sz="1200" dirty="0">
                        <a:solidFill>
                          <a:srgbClr val="FFC000"/>
                        </a:solidFill>
                      </a:endParaRPr>
                    </a:p>
                  </a:txBody>
                  <a:tcPr>
                    <a:lnR w="12700" cap="flat" cmpd="sng" algn="ctr">
                      <a:solidFill>
                        <a:schemeClr val="tx1"/>
                      </a:solidFill>
                      <a:prstDash val="solid"/>
                      <a:round/>
                      <a:headEnd type="none" w="med" len="med"/>
                      <a:tailEnd type="none" w="med" len="med"/>
                    </a:lnR>
                  </a:tcPr>
                </a:tc>
                <a:tc>
                  <a:txBody>
                    <a:bodyPr/>
                    <a:lstStyle/>
                    <a:p>
                      <a:pPr algn="ctr"/>
                      <a:r>
                        <a:rPr lang="en-US" sz="1200" dirty="0">
                          <a:solidFill>
                            <a:srgbClr val="FFC000"/>
                          </a:solidFill>
                        </a:rPr>
                        <a:t>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solidFill>
                            <a:srgbClr val="FFC000"/>
                          </a:solidFill>
                        </a:rPr>
                        <a:t>Return Type</a:t>
                      </a:r>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FFC000"/>
                          </a:solidFill>
                        </a:rPr>
                        <a:t>Description</a:t>
                      </a:r>
                    </a:p>
                  </a:txBody>
                  <a:tcPr/>
                </a:tc>
                <a:extLst>
                  <a:ext uri="{0D108BD9-81ED-4DB2-BD59-A6C34878D82A}">
                    <a16:rowId xmlns:a16="http://schemas.microsoft.com/office/drawing/2014/main" val="2168649979"/>
                  </a:ext>
                </a:extLst>
              </a:tr>
              <a:tr h="279583">
                <a:tc>
                  <a:txBody>
                    <a:bodyPr/>
                    <a:lstStyle/>
                    <a:p>
                      <a:r>
                        <a:rPr lang="en-US" sz="1200" b="1" dirty="0"/>
                        <a:t>bombTarget</a:t>
                      </a:r>
                    </a:p>
                  </a:txBody>
                  <a:tcPr anchor="ctr">
                    <a:lnR w="12700" cap="flat" cmpd="sng" algn="ctr">
                      <a:solidFill>
                        <a:schemeClr val="tx1"/>
                      </a:solidFill>
                      <a:prstDash val="solid"/>
                      <a:round/>
                      <a:headEnd type="none" w="med" len="med"/>
                      <a:tailEnd type="none" w="med" len="med"/>
                    </a:lnR>
                  </a:tcPr>
                </a:tc>
                <a:tc>
                  <a:txBody>
                    <a:bodyPr/>
                    <a:lstStyle/>
                    <a:p>
                      <a:r>
                        <a:rPr lang="en-US" sz="1200" b="1" dirty="0"/>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b="1" dirty="0"/>
                        <a:t>boolean</a:t>
                      </a:r>
                    </a:p>
                  </a:txBody>
                  <a:tcPr anchor="ctr">
                    <a:lnL w="12700" cap="flat" cmpd="sng" algn="ctr">
                      <a:solidFill>
                        <a:schemeClr val="tx1"/>
                      </a:solidFill>
                      <a:prstDash val="solid"/>
                      <a:round/>
                      <a:headEnd type="none" w="med" len="med"/>
                      <a:tailEnd type="none" w="med" len="med"/>
                    </a:ln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Check to ensure that there is a ProtonBomb whose Dropped</a:t>
                      </a:r>
                      <a:r>
                        <a:rPr lang="en-US" sz="1200" b="1" baseline="0" dirty="0"/>
                        <a:t> attribute equals false and if so calls the Fire method of the ProtonBomb and prints “Bombs Away” to the console and returns true…otherwise prints “Bombs Expended” to the console and returns false</a:t>
                      </a:r>
                      <a:endParaRPr lang="en-US" sz="1200" b="1" dirty="0"/>
                    </a:p>
                  </a:txBody>
                  <a:tcPr anchor="ctr"/>
                </a:tc>
                <a:extLst>
                  <a:ext uri="{0D108BD9-81ED-4DB2-BD59-A6C34878D82A}">
                    <a16:rowId xmlns:a16="http://schemas.microsoft.com/office/drawing/2014/main" val="412536112"/>
                  </a:ext>
                </a:extLst>
              </a:tr>
            </a:tbl>
          </a:graphicData>
        </a:graphic>
      </p:graphicFrame>
    </p:spTree>
    <p:extLst>
      <p:ext uri="{BB962C8B-B14F-4D97-AF65-F5344CB8AC3E}">
        <p14:creationId xmlns:p14="http://schemas.microsoft.com/office/powerpoint/2010/main" val="5869106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27043</TotalTime>
  <Words>974</Words>
  <Application>Microsoft Office PowerPoint</Application>
  <PresentationFormat>Widescreen</PresentationFormat>
  <Paragraphs>229</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Century Gothic</vt:lpstr>
      <vt:lpstr>Arial</vt:lpstr>
      <vt:lpstr>Wingdings 2</vt:lpstr>
      <vt:lpstr>Calibri</vt:lpstr>
      <vt:lpstr>Arial Black</vt:lpstr>
      <vt:lpstr>Wingdings 3</vt:lpstr>
      <vt:lpstr>Ion</vt:lpstr>
      <vt:lpstr>HOMEWORK 8</vt:lpstr>
      <vt:lpstr>Project Design</vt:lpstr>
      <vt:lpstr>Program Structure</vt:lpstr>
      <vt:lpstr>TieFighter Class</vt:lpstr>
      <vt:lpstr>PowerPoint Presentation</vt:lpstr>
      <vt:lpstr>PowerPoint Presentation</vt:lpstr>
      <vt:lpstr>PowerPoint Presentation</vt:lpstr>
      <vt:lpstr>PowerPoint Presentation</vt:lpstr>
      <vt:lpstr>PowerPoint Presentation</vt:lpstr>
      <vt:lpstr>PowerPoint Presentation</vt:lpstr>
    </vt:vector>
  </TitlesOfParts>
  <Company>Pace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Programming</dc:title>
  <dc:creator>Gene Locklear</dc:creator>
  <cp:lastModifiedBy>Steve Cha</cp:lastModifiedBy>
  <cp:revision>377</cp:revision>
  <dcterms:created xsi:type="dcterms:W3CDTF">2018-08-06T13:23:52Z</dcterms:created>
  <dcterms:modified xsi:type="dcterms:W3CDTF">2022-01-15T07:24:15Z</dcterms:modified>
</cp:coreProperties>
</file>